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Calibri (MS)" panose="020B0604020202020204" charset="0"/>
      <p:regular r:id="rId17"/>
    </p:embeddedFont>
    <p:embeddedFont>
      <p:font typeface="Calibri (MS) Bold" panose="020B0604020202020204" charset="0"/>
      <p:regular r:id="rId18"/>
    </p:embeddedFont>
    <p:embeddedFont>
      <p:font typeface="Open Sans" panose="020B0606030504020204" pitchFamily="34" charset="0"/>
      <p:regular r:id="rId19"/>
    </p:embeddedFont>
    <p:embeddedFont>
      <p:font typeface="Open Sans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‹Nº›</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el desarrollo del proyecto utilizamos la metodología scrum, organizándonos en un plazo total de diez semanas. Definimos dos releases principales para asegurar entregas incrementales y funcionales. Para la gestión del backlog trabajamos con jira, y en total completamos 63 story points con una velocidad promedio de 12.6 puntos por sprint. Además, realizamos las diferentes ceremonias del scrum: sprint planning, daily, review y restrospective.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Aquí se muestra el reléase plan, donde estructuramos el trabajo por épicas y por perfiles: cliente, colaborador y administrador. El reléase 1 corresponde al MVP y se enfoca en permitir que el cliente se registre, pague, se pueda enrolar facialmente en la sucursal y acceda al gimnasio  por torniquete.</a:t>
            </a:r>
          </a:p>
          <a:p>
            <a:r>
              <a:rPr lang="en-US"/>
              <a:t>El reléase 2 incorpora funcionalidades más operativas, como el panel del administrador, el monitoreo de accesos en tiempo real, la lógica de control de acceso, gestión de personal y además la venta presencial.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arquitectura del proyecto está diseñada para operar en AWS. En el frontend utilizamos Angular, el cual se almacena en un S3 y se distribuye mediante CloudFront. El backend está desarrollado en Node.js y se ejecuta en ECS. La base de datos se encuentra en Amazon RDS y utilizamos AWS Secrets Manager para el manejo de credenciales, y otros servicios para monitoreo y seguridad. Abajo podemos ver los flujos operativos: el proceso de enrolamiento desde el navegador, y el acceso físico mediante el torniquete conectado al backend.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Este es el modelo de datos que soporta todo el sistema y que implementamos en nuestra base de datos PostgreSQL. Aquí se organizan las tablas de usuarios, membresías, pagos y accesos, y destaca un elemento clave: también almacenamos el vector del embedding facial directamente gracias a la extensión pgvector.  El diseño asegura integridad, consultas eficientes y trazabilidad completa de las membresías y los accesos.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Este es el modelo de datos que soporta todo el funcionamiento del sistema. Aquí se pueden ver las tablas relacionadas con usuarios, membresías, pagos, accesos, uno de los elementos más relevante es que también almacenamos los datos vectoriales del embedding facial. Cada usuario tiene asociado un vector numérico que representa sus rasgos faciales procesador por el motor biométrico. Este vector permite hacer la validación de identidad en tiempo real al momento del acceso. El diseño garantiza integridad, alta velocidad de consulta y trazabilidad completa del uso de la membresía y los accesos.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svg"/><Relationship Id="rId3" Type="http://schemas.openxmlformats.org/officeDocument/2006/relationships/image" Target="../media/image1.jpe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5.xml"/><Relationship Id="rId16"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91441" y="3964533"/>
            <a:ext cx="18105118" cy="1685925"/>
          </a:xfrm>
          <a:prstGeom prst="rect">
            <a:avLst/>
          </a:prstGeom>
        </p:spPr>
        <p:txBody>
          <a:bodyPr lIns="0" tIns="0" rIns="0" bIns="0" rtlCol="0" anchor="t">
            <a:spAutoFit/>
          </a:bodyPr>
          <a:lstStyle/>
          <a:p>
            <a:pPr algn="ctr">
              <a:lnSpc>
                <a:spcPts val="7920"/>
              </a:lnSpc>
            </a:pPr>
            <a:r>
              <a:rPr lang="en-US" sz="6600">
                <a:solidFill>
                  <a:srgbClr val="000000"/>
                </a:solidFill>
                <a:latin typeface="Calibri (MS)"/>
                <a:ea typeface="Calibri (MS)"/>
                <a:cs typeface="Calibri (MS)"/>
                <a:sym typeface="Calibri (MS)"/>
              </a:rPr>
              <a:t>PROYECTO “FitPass”</a:t>
            </a:r>
          </a:p>
          <a:p>
            <a:pPr algn="ctr">
              <a:lnSpc>
                <a:spcPts val="4320"/>
              </a:lnSpc>
            </a:pPr>
            <a:r>
              <a:rPr lang="en-US" sz="3600">
                <a:solidFill>
                  <a:srgbClr val="000000"/>
                </a:solidFill>
                <a:latin typeface="Calibri (MS)"/>
                <a:ea typeface="Calibri (MS)"/>
                <a:cs typeface="Calibri (MS)"/>
                <a:sym typeface="Calibri (MS)"/>
              </a:rPr>
              <a:t>PRESENTACIÓN FINAL CAPSTONE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3"/>
              <a:stretch>
                <a:fillRect b="2"/>
              </a:stretch>
            </a:blipFill>
          </p:spPr>
          <p:txBody>
            <a:bodyPr/>
            <a:lstStyle/>
            <a:p>
              <a:endParaRPr lang="es-CL"/>
            </a:p>
          </p:txBody>
        </p:sp>
      </p:grpSp>
      <p:sp>
        <p:nvSpPr>
          <p:cNvPr id="4" name="AutoShape 4"/>
          <p:cNvSpPr/>
          <p:nvPr/>
        </p:nvSpPr>
        <p:spPr>
          <a:xfrm rot="13305">
            <a:off x="-11929" y="1137040"/>
            <a:ext cx="6152284" cy="0"/>
          </a:xfrm>
          <a:prstGeom prst="line">
            <a:avLst/>
          </a:prstGeom>
          <a:ln w="9525" cap="rnd">
            <a:solidFill>
              <a:srgbClr val="000000"/>
            </a:solidFill>
            <a:prstDash val="solid"/>
            <a:headEnd type="none" w="sm" len="sm"/>
            <a:tailEnd type="none" w="sm" len="sm"/>
          </a:ln>
        </p:spPr>
        <p:txBody>
          <a:bodyPr/>
          <a:lstStyle/>
          <a:p>
            <a:endParaRPr lang="es-CL"/>
          </a:p>
        </p:txBody>
      </p:sp>
      <p:grpSp>
        <p:nvGrpSpPr>
          <p:cNvPr id="5" name="Group 5"/>
          <p:cNvGrpSpPr/>
          <p:nvPr/>
        </p:nvGrpSpPr>
        <p:grpSpPr>
          <a:xfrm>
            <a:off x="8245929" y="3228811"/>
            <a:ext cx="1919872" cy="2415746"/>
            <a:chOff x="0" y="0"/>
            <a:chExt cx="2559829" cy="3220995"/>
          </a:xfrm>
        </p:grpSpPr>
        <p:sp>
          <p:nvSpPr>
            <p:cNvPr id="6" name="Freeform 6"/>
            <p:cNvSpPr/>
            <p:nvPr/>
          </p:nvSpPr>
          <p:spPr>
            <a:xfrm>
              <a:off x="0" y="0"/>
              <a:ext cx="2559829" cy="2559829"/>
            </a:xfrm>
            <a:custGeom>
              <a:avLst/>
              <a:gdLst/>
              <a:ahLst/>
              <a:cxnLst/>
              <a:rect l="l" t="t" r="r" b="b"/>
              <a:pathLst>
                <a:path w="2559829" h="2559829">
                  <a:moveTo>
                    <a:pt x="0" y="0"/>
                  </a:moveTo>
                  <a:lnTo>
                    <a:pt x="2559829" y="0"/>
                  </a:lnTo>
                  <a:lnTo>
                    <a:pt x="2559829" y="2559829"/>
                  </a:lnTo>
                  <a:lnTo>
                    <a:pt x="0" y="2559829"/>
                  </a:lnTo>
                  <a:lnTo>
                    <a:pt x="0" y="0"/>
                  </a:lnTo>
                  <a:close/>
                </a:path>
              </a:pathLst>
            </a:custGeom>
            <a:blipFill>
              <a:blip r:embed="rId4"/>
              <a:stretch>
                <a:fillRect/>
              </a:stretch>
            </a:blipFill>
          </p:spPr>
          <p:txBody>
            <a:bodyPr/>
            <a:lstStyle/>
            <a:p>
              <a:endParaRPr lang="es-CL"/>
            </a:p>
          </p:txBody>
        </p:sp>
        <p:sp>
          <p:nvSpPr>
            <p:cNvPr id="7" name="TextBox 7"/>
            <p:cNvSpPr txBox="1"/>
            <p:nvPr/>
          </p:nvSpPr>
          <p:spPr>
            <a:xfrm>
              <a:off x="214463" y="2502679"/>
              <a:ext cx="2292166" cy="718316"/>
            </a:xfrm>
            <a:prstGeom prst="rect">
              <a:avLst/>
            </a:prstGeom>
          </p:spPr>
          <p:txBody>
            <a:bodyPr wrap="square" lIns="0" tIns="0" rIns="0" bIns="0" rtlCol="0" anchor="t">
              <a:spAutoFit/>
            </a:bodyPr>
            <a:lstStyle/>
            <a:p>
              <a:pPr algn="ctr">
                <a:lnSpc>
                  <a:spcPts val="4480"/>
                </a:lnSpc>
              </a:pPr>
              <a:r>
                <a:rPr lang="en-US" sz="3200" b="1" dirty="0">
                  <a:solidFill>
                    <a:srgbClr val="000000"/>
                  </a:solidFill>
                  <a:latin typeface="Open Sans Bold"/>
                  <a:ea typeface="Open Sans Bold"/>
                  <a:cs typeface="Open Sans Bold"/>
                  <a:sym typeface="Open Sans Bold"/>
                </a:rPr>
                <a:t>Angular</a:t>
              </a:r>
            </a:p>
          </p:txBody>
        </p:sp>
      </p:grpSp>
      <p:grpSp>
        <p:nvGrpSpPr>
          <p:cNvPr id="8" name="Group 8"/>
          <p:cNvGrpSpPr/>
          <p:nvPr/>
        </p:nvGrpSpPr>
        <p:grpSpPr>
          <a:xfrm>
            <a:off x="5562219" y="2808797"/>
            <a:ext cx="2399392" cy="3150376"/>
            <a:chOff x="0" y="0"/>
            <a:chExt cx="3199190" cy="4200502"/>
          </a:xfrm>
        </p:grpSpPr>
        <p:sp>
          <p:nvSpPr>
            <p:cNvPr id="9" name="Freeform 9"/>
            <p:cNvSpPr/>
            <p:nvPr/>
          </p:nvSpPr>
          <p:spPr>
            <a:xfrm>
              <a:off x="543935" y="0"/>
              <a:ext cx="2000453" cy="2000453"/>
            </a:xfrm>
            <a:custGeom>
              <a:avLst/>
              <a:gdLst/>
              <a:ahLst/>
              <a:cxnLst/>
              <a:rect l="l" t="t" r="r" b="b"/>
              <a:pathLst>
                <a:path w="2000453" h="2000453">
                  <a:moveTo>
                    <a:pt x="0" y="0"/>
                  </a:moveTo>
                  <a:lnTo>
                    <a:pt x="2000453" y="0"/>
                  </a:lnTo>
                  <a:lnTo>
                    <a:pt x="2000453" y="2000453"/>
                  </a:lnTo>
                  <a:lnTo>
                    <a:pt x="0" y="2000453"/>
                  </a:lnTo>
                  <a:lnTo>
                    <a:pt x="0" y="0"/>
                  </a:lnTo>
                  <a:close/>
                </a:path>
              </a:pathLst>
            </a:custGeom>
            <a:blipFill>
              <a:blip r:embed="rId5"/>
              <a:stretch>
                <a:fillRect/>
              </a:stretch>
            </a:blipFill>
          </p:spPr>
          <p:txBody>
            <a:bodyPr/>
            <a:lstStyle/>
            <a:p>
              <a:endParaRPr lang="es-CL"/>
            </a:p>
          </p:txBody>
        </p:sp>
        <p:sp>
          <p:nvSpPr>
            <p:cNvPr id="10" name="TextBox 10"/>
            <p:cNvSpPr txBox="1"/>
            <p:nvPr/>
          </p:nvSpPr>
          <p:spPr>
            <a:xfrm>
              <a:off x="0" y="1943303"/>
              <a:ext cx="3199190" cy="2257199"/>
            </a:xfrm>
            <a:prstGeom prst="rect">
              <a:avLst/>
            </a:prstGeom>
          </p:spPr>
          <p:txBody>
            <a:bodyPr wrap="square" lIns="0" tIns="0" rIns="0" bIns="0" rtlCol="0" anchor="t">
              <a:spAutoFit/>
            </a:bodyPr>
            <a:lstStyle/>
            <a:p>
              <a:pPr algn="ctr">
                <a:lnSpc>
                  <a:spcPts val="4480"/>
                </a:lnSpc>
              </a:pPr>
              <a:r>
                <a:rPr lang="en-US" sz="3200" b="1" dirty="0">
                  <a:solidFill>
                    <a:srgbClr val="000000"/>
                  </a:solidFill>
                  <a:latin typeface="Open Sans Bold"/>
                  <a:ea typeface="Open Sans Bold"/>
                  <a:cs typeface="Open Sans Bold"/>
                  <a:sym typeface="Open Sans Bold"/>
                </a:rPr>
                <a:t>PostgreSQL</a:t>
              </a:r>
            </a:p>
            <a:p>
              <a:pPr algn="ctr">
                <a:lnSpc>
                  <a:spcPts val="4480"/>
                </a:lnSpc>
              </a:pPr>
              <a:r>
                <a:rPr lang="en-US" sz="3200" b="1" dirty="0">
                  <a:solidFill>
                    <a:srgbClr val="000000"/>
                  </a:solidFill>
                  <a:latin typeface="Open Sans Bold"/>
                  <a:ea typeface="Open Sans Bold"/>
                  <a:cs typeface="Open Sans Bold"/>
                  <a:sym typeface="Open Sans Bold"/>
                </a:rPr>
                <a:t>+</a:t>
              </a:r>
            </a:p>
            <a:p>
              <a:pPr algn="ctr">
                <a:lnSpc>
                  <a:spcPts val="4480"/>
                </a:lnSpc>
              </a:pPr>
              <a:r>
                <a:rPr lang="en-US" sz="3200" b="1" dirty="0" err="1">
                  <a:solidFill>
                    <a:srgbClr val="000000"/>
                  </a:solidFill>
                  <a:latin typeface="Open Sans Bold"/>
                  <a:ea typeface="Open Sans Bold"/>
                  <a:cs typeface="Open Sans Bold"/>
                  <a:sym typeface="Open Sans Bold"/>
                </a:rPr>
                <a:t>pgvector</a:t>
              </a:r>
              <a:endParaRPr lang="en-US" sz="3200" b="1" dirty="0">
                <a:solidFill>
                  <a:srgbClr val="000000"/>
                </a:solidFill>
                <a:latin typeface="Open Sans Bold"/>
                <a:ea typeface="Open Sans Bold"/>
                <a:cs typeface="Open Sans Bold"/>
                <a:sym typeface="Open Sans Bold"/>
              </a:endParaRPr>
            </a:p>
          </p:txBody>
        </p:sp>
      </p:grpSp>
      <p:grpSp>
        <p:nvGrpSpPr>
          <p:cNvPr id="11" name="Group 11"/>
          <p:cNvGrpSpPr/>
          <p:nvPr/>
        </p:nvGrpSpPr>
        <p:grpSpPr>
          <a:xfrm>
            <a:off x="10398594" y="3189716"/>
            <a:ext cx="1747480" cy="2502369"/>
            <a:chOff x="0" y="0"/>
            <a:chExt cx="2329974" cy="3336492"/>
          </a:xfrm>
        </p:grpSpPr>
        <p:sp>
          <p:nvSpPr>
            <p:cNvPr id="12" name="Freeform 12"/>
            <p:cNvSpPr/>
            <p:nvPr/>
          </p:nvSpPr>
          <p:spPr>
            <a:xfrm>
              <a:off x="250014" y="0"/>
              <a:ext cx="1829947" cy="1829947"/>
            </a:xfrm>
            <a:custGeom>
              <a:avLst/>
              <a:gdLst/>
              <a:ahLst/>
              <a:cxnLst/>
              <a:rect l="l" t="t" r="r" b="b"/>
              <a:pathLst>
                <a:path w="1829947" h="1829947">
                  <a:moveTo>
                    <a:pt x="0" y="0"/>
                  </a:moveTo>
                  <a:lnTo>
                    <a:pt x="1829946" y="0"/>
                  </a:lnTo>
                  <a:lnTo>
                    <a:pt x="1829946" y="1829947"/>
                  </a:lnTo>
                  <a:lnTo>
                    <a:pt x="0" y="1829947"/>
                  </a:lnTo>
                  <a:lnTo>
                    <a:pt x="0" y="0"/>
                  </a:lnTo>
                  <a:close/>
                </a:path>
              </a:pathLst>
            </a:custGeom>
            <a:blipFill>
              <a:blip r:embed="rId6"/>
              <a:stretch>
                <a:fillRect/>
              </a:stretch>
            </a:blipFill>
          </p:spPr>
          <p:txBody>
            <a:bodyPr/>
            <a:lstStyle/>
            <a:p>
              <a:endParaRPr lang="es-CL"/>
            </a:p>
          </p:txBody>
        </p:sp>
        <p:sp>
          <p:nvSpPr>
            <p:cNvPr id="13" name="TextBox 13"/>
            <p:cNvSpPr txBox="1"/>
            <p:nvPr/>
          </p:nvSpPr>
          <p:spPr>
            <a:xfrm>
              <a:off x="0" y="1889116"/>
              <a:ext cx="2329974" cy="1447377"/>
            </a:xfrm>
            <a:prstGeom prst="rect">
              <a:avLst/>
            </a:prstGeom>
          </p:spPr>
          <p:txBody>
            <a:bodyPr lIns="0" tIns="0" rIns="0" bIns="0" rtlCol="0" anchor="t">
              <a:spAutoFit/>
            </a:bodyPr>
            <a:lstStyle/>
            <a:p>
              <a:pPr algn="ctr">
                <a:lnSpc>
                  <a:spcPts val="4480"/>
                </a:lnSpc>
              </a:pPr>
              <a:r>
                <a:rPr lang="en-US" sz="3200" b="1">
                  <a:solidFill>
                    <a:srgbClr val="000000"/>
                  </a:solidFill>
                  <a:latin typeface="Open Sans Bold"/>
                  <a:ea typeface="Open Sans Bold"/>
                  <a:cs typeface="Open Sans Bold"/>
                  <a:sym typeface="Open Sans Bold"/>
                </a:rPr>
                <a:t>AWS</a:t>
              </a:r>
            </a:p>
            <a:p>
              <a:pPr algn="ctr">
                <a:lnSpc>
                  <a:spcPts val="4480"/>
                </a:lnSpc>
              </a:pPr>
              <a:r>
                <a:rPr lang="en-US" sz="3200" b="1">
                  <a:solidFill>
                    <a:srgbClr val="000000"/>
                  </a:solidFill>
                  <a:latin typeface="Open Sans Bold"/>
                  <a:ea typeface="Open Sans Bold"/>
                  <a:cs typeface="Open Sans Bold"/>
                  <a:sym typeface="Open Sans Bold"/>
                </a:rPr>
                <a:t>RDS</a:t>
              </a:r>
            </a:p>
          </p:txBody>
        </p:sp>
      </p:grpSp>
      <p:grpSp>
        <p:nvGrpSpPr>
          <p:cNvPr id="14" name="Group 14"/>
          <p:cNvGrpSpPr/>
          <p:nvPr/>
        </p:nvGrpSpPr>
        <p:grpSpPr>
          <a:xfrm>
            <a:off x="12226335" y="3030493"/>
            <a:ext cx="1747480" cy="2661592"/>
            <a:chOff x="0" y="0"/>
            <a:chExt cx="2329974" cy="3548790"/>
          </a:xfrm>
        </p:grpSpPr>
        <p:sp>
          <p:nvSpPr>
            <p:cNvPr id="15" name="Freeform 15"/>
            <p:cNvSpPr/>
            <p:nvPr/>
          </p:nvSpPr>
          <p:spPr>
            <a:xfrm>
              <a:off x="171411" y="0"/>
              <a:ext cx="2011079" cy="2011079"/>
            </a:xfrm>
            <a:custGeom>
              <a:avLst/>
              <a:gdLst/>
              <a:ahLst/>
              <a:cxnLst/>
              <a:rect l="l" t="t" r="r" b="b"/>
              <a:pathLst>
                <a:path w="2011079" h="2011079">
                  <a:moveTo>
                    <a:pt x="0" y="0"/>
                  </a:moveTo>
                  <a:lnTo>
                    <a:pt x="2011078" y="0"/>
                  </a:lnTo>
                  <a:lnTo>
                    <a:pt x="2011078" y="2011079"/>
                  </a:lnTo>
                  <a:lnTo>
                    <a:pt x="0" y="2011079"/>
                  </a:lnTo>
                  <a:lnTo>
                    <a:pt x="0" y="0"/>
                  </a:lnTo>
                  <a:close/>
                </a:path>
              </a:pathLst>
            </a:custGeom>
            <a:blipFill>
              <a:blip r:embed="rId7"/>
              <a:stretch>
                <a:fillRect/>
              </a:stretch>
            </a:blipFill>
          </p:spPr>
          <p:txBody>
            <a:bodyPr/>
            <a:lstStyle/>
            <a:p>
              <a:endParaRPr lang="es-CL"/>
            </a:p>
          </p:txBody>
        </p:sp>
        <p:sp>
          <p:nvSpPr>
            <p:cNvPr id="16" name="TextBox 16"/>
            <p:cNvSpPr txBox="1"/>
            <p:nvPr/>
          </p:nvSpPr>
          <p:spPr>
            <a:xfrm>
              <a:off x="0" y="2101413"/>
              <a:ext cx="2329974" cy="1447377"/>
            </a:xfrm>
            <a:prstGeom prst="rect">
              <a:avLst/>
            </a:prstGeom>
          </p:spPr>
          <p:txBody>
            <a:bodyPr lIns="0" tIns="0" rIns="0" bIns="0" rtlCol="0" anchor="t">
              <a:spAutoFit/>
            </a:bodyPr>
            <a:lstStyle/>
            <a:p>
              <a:pPr algn="ctr">
                <a:lnSpc>
                  <a:spcPts val="4480"/>
                </a:lnSpc>
              </a:pPr>
              <a:r>
                <a:rPr lang="en-US" sz="3200" b="1">
                  <a:solidFill>
                    <a:srgbClr val="000000"/>
                  </a:solidFill>
                  <a:latin typeface="Open Sans Bold"/>
                  <a:ea typeface="Open Sans Bold"/>
                  <a:cs typeface="Open Sans Bold"/>
                  <a:sym typeface="Open Sans Bold"/>
                </a:rPr>
                <a:t>AWS</a:t>
              </a:r>
            </a:p>
            <a:p>
              <a:pPr algn="ctr">
                <a:lnSpc>
                  <a:spcPts val="4480"/>
                </a:lnSpc>
              </a:pPr>
              <a:r>
                <a:rPr lang="en-US" sz="3200" b="1">
                  <a:solidFill>
                    <a:srgbClr val="000000"/>
                  </a:solidFill>
                  <a:latin typeface="Open Sans Bold"/>
                  <a:ea typeface="Open Sans Bold"/>
                  <a:cs typeface="Open Sans Bold"/>
                  <a:sym typeface="Open Sans Bold"/>
                </a:rPr>
                <a:t>ECS</a:t>
              </a:r>
            </a:p>
          </p:txBody>
        </p:sp>
      </p:grpSp>
      <p:grpSp>
        <p:nvGrpSpPr>
          <p:cNvPr id="17" name="Group 17"/>
          <p:cNvGrpSpPr/>
          <p:nvPr/>
        </p:nvGrpSpPr>
        <p:grpSpPr>
          <a:xfrm>
            <a:off x="15244294" y="3189716"/>
            <a:ext cx="2386606" cy="3104984"/>
            <a:chOff x="0" y="0"/>
            <a:chExt cx="3182141" cy="4139979"/>
          </a:xfrm>
        </p:grpSpPr>
        <p:sp>
          <p:nvSpPr>
            <p:cNvPr id="18" name="Freeform 18"/>
            <p:cNvSpPr/>
            <p:nvPr/>
          </p:nvSpPr>
          <p:spPr>
            <a:xfrm>
              <a:off x="716697" y="0"/>
              <a:ext cx="1748748" cy="1770935"/>
            </a:xfrm>
            <a:custGeom>
              <a:avLst/>
              <a:gdLst/>
              <a:ahLst/>
              <a:cxnLst/>
              <a:rect l="l" t="t" r="r" b="b"/>
              <a:pathLst>
                <a:path w="1748748" h="1770935">
                  <a:moveTo>
                    <a:pt x="0" y="0"/>
                  </a:moveTo>
                  <a:lnTo>
                    <a:pt x="1748748" y="0"/>
                  </a:lnTo>
                  <a:lnTo>
                    <a:pt x="1748748" y="1770935"/>
                  </a:lnTo>
                  <a:lnTo>
                    <a:pt x="0" y="1770935"/>
                  </a:lnTo>
                  <a:lnTo>
                    <a:pt x="0" y="0"/>
                  </a:lnTo>
                  <a:close/>
                </a:path>
              </a:pathLst>
            </a:custGeom>
            <a:blipFill>
              <a:blip r:embed="rId8"/>
              <a:stretch>
                <a:fillRect l="-634" r="-634"/>
              </a:stretch>
            </a:blipFill>
          </p:spPr>
          <p:txBody>
            <a:bodyPr/>
            <a:lstStyle/>
            <a:p>
              <a:endParaRPr lang="es-CL"/>
            </a:p>
          </p:txBody>
        </p:sp>
        <p:sp>
          <p:nvSpPr>
            <p:cNvPr id="19" name="TextBox 19"/>
            <p:cNvSpPr txBox="1"/>
            <p:nvPr/>
          </p:nvSpPr>
          <p:spPr>
            <a:xfrm>
              <a:off x="0" y="1943303"/>
              <a:ext cx="3182141" cy="2196677"/>
            </a:xfrm>
            <a:prstGeom prst="rect">
              <a:avLst/>
            </a:prstGeom>
          </p:spPr>
          <p:txBody>
            <a:bodyPr lIns="0" tIns="0" rIns="0" bIns="0" rtlCol="0" anchor="t">
              <a:spAutoFit/>
            </a:bodyPr>
            <a:lstStyle/>
            <a:p>
              <a:pPr algn="ctr">
                <a:lnSpc>
                  <a:spcPts val="4480"/>
                </a:lnSpc>
              </a:pPr>
              <a:r>
                <a:rPr lang="en-US" sz="3200" b="1">
                  <a:solidFill>
                    <a:srgbClr val="000000"/>
                  </a:solidFill>
                  <a:latin typeface="Open Sans Bold"/>
                  <a:ea typeface="Open Sans Bold"/>
                  <a:cs typeface="Open Sans Bold"/>
                  <a:sym typeface="Open Sans Bold"/>
                </a:rPr>
                <a:t>AWS</a:t>
              </a:r>
            </a:p>
            <a:p>
              <a:pPr algn="ctr">
                <a:lnSpc>
                  <a:spcPts val="4480"/>
                </a:lnSpc>
              </a:pPr>
              <a:r>
                <a:rPr lang="en-US" sz="3200" b="1">
                  <a:solidFill>
                    <a:srgbClr val="000000"/>
                  </a:solidFill>
                  <a:latin typeface="Open Sans Bold"/>
                  <a:ea typeface="Open Sans Bold"/>
                  <a:cs typeface="Open Sans Bold"/>
                  <a:sym typeface="Open Sans Bold"/>
                </a:rPr>
                <a:t>secrets manager</a:t>
              </a:r>
            </a:p>
          </p:txBody>
        </p:sp>
      </p:grpSp>
      <p:grpSp>
        <p:nvGrpSpPr>
          <p:cNvPr id="20" name="Group 20"/>
          <p:cNvGrpSpPr/>
          <p:nvPr/>
        </p:nvGrpSpPr>
        <p:grpSpPr>
          <a:xfrm>
            <a:off x="2897689" y="3307662"/>
            <a:ext cx="2517184" cy="1862211"/>
            <a:chOff x="0" y="0"/>
            <a:chExt cx="3356246" cy="2482948"/>
          </a:xfrm>
        </p:grpSpPr>
        <p:sp>
          <p:nvSpPr>
            <p:cNvPr id="21" name="Freeform 21"/>
            <p:cNvSpPr/>
            <p:nvPr/>
          </p:nvSpPr>
          <p:spPr>
            <a:xfrm>
              <a:off x="298006" y="0"/>
              <a:ext cx="3026334" cy="1853630"/>
            </a:xfrm>
            <a:custGeom>
              <a:avLst/>
              <a:gdLst/>
              <a:ahLst/>
              <a:cxnLst/>
              <a:rect l="l" t="t" r="r" b="b"/>
              <a:pathLst>
                <a:path w="3026334" h="1853630">
                  <a:moveTo>
                    <a:pt x="0" y="0"/>
                  </a:moveTo>
                  <a:lnTo>
                    <a:pt x="3026335" y="0"/>
                  </a:lnTo>
                  <a:lnTo>
                    <a:pt x="3026335" y="1853630"/>
                  </a:lnTo>
                  <a:lnTo>
                    <a:pt x="0" y="1853630"/>
                  </a:lnTo>
                  <a:lnTo>
                    <a:pt x="0" y="0"/>
                  </a:lnTo>
                  <a:close/>
                </a:path>
              </a:pathLst>
            </a:custGeom>
            <a:blipFill>
              <a:blip r:embed="rId9"/>
              <a:stretch>
                <a:fillRect/>
              </a:stretch>
            </a:blipFill>
          </p:spPr>
          <p:txBody>
            <a:bodyPr/>
            <a:lstStyle/>
            <a:p>
              <a:endParaRPr lang="es-CL"/>
            </a:p>
          </p:txBody>
        </p:sp>
        <p:sp>
          <p:nvSpPr>
            <p:cNvPr id="22" name="TextBox 22"/>
            <p:cNvSpPr txBox="1"/>
            <p:nvPr/>
          </p:nvSpPr>
          <p:spPr>
            <a:xfrm>
              <a:off x="0" y="1784871"/>
              <a:ext cx="3356246" cy="698077"/>
            </a:xfrm>
            <a:prstGeom prst="rect">
              <a:avLst/>
            </a:prstGeom>
          </p:spPr>
          <p:txBody>
            <a:bodyPr lIns="0" tIns="0" rIns="0" bIns="0" rtlCol="0" anchor="t">
              <a:spAutoFit/>
            </a:bodyPr>
            <a:lstStyle/>
            <a:p>
              <a:pPr algn="ctr">
                <a:lnSpc>
                  <a:spcPts val="4480"/>
                </a:lnSpc>
              </a:pPr>
              <a:r>
                <a:rPr lang="en-US" sz="3200" b="1">
                  <a:solidFill>
                    <a:srgbClr val="000000"/>
                  </a:solidFill>
                  <a:latin typeface="Open Sans Bold"/>
                  <a:ea typeface="Open Sans Bold"/>
                  <a:cs typeface="Open Sans Bold"/>
                  <a:sym typeface="Open Sans Bold"/>
                </a:rPr>
                <a:t>NodeJS</a:t>
              </a:r>
            </a:p>
          </p:txBody>
        </p:sp>
      </p:grpSp>
      <p:grpSp>
        <p:nvGrpSpPr>
          <p:cNvPr id="23" name="Group 23"/>
          <p:cNvGrpSpPr/>
          <p:nvPr/>
        </p:nvGrpSpPr>
        <p:grpSpPr>
          <a:xfrm>
            <a:off x="541072" y="7171180"/>
            <a:ext cx="3076758" cy="2434611"/>
            <a:chOff x="0" y="0"/>
            <a:chExt cx="4102344" cy="3246149"/>
          </a:xfrm>
        </p:grpSpPr>
        <p:sp>
          <p:nvSpPr>
            <p:cNvPr id="24" name="Freeform 24"/>
            <p:cNvSpPr/>
            <p:nvPr/>
          </p:nvSpPr>
          <p:spPr>
            <a:xfrm>
              <a:off x="0" y="0"/>
              <a:ext cx="4102344" cy="2307568"/>
            </a:xfrm>
            <a:custGeom>
              <a:avLst/>
              <a:gdLst/>
              <a:ahLst/>
              <a:cxnLst/>
              <a:rect l="l" t="t" r="r" b="b"/>
              <a:pathLst>
                <a:path w="4102344" h="2307568">
                  <a:moveTo>
                    <a:pt x="0" y="0"/>
                  </a:moveTo>
                  <a:lnTo>
                    <a:pt x="4102344" y="0"/>
                  </a:lnTo>
                  <a:lnTo>
                    <a:pt x="4102344" y="2307568"/>
                  </a:lnTo>
                  <a:lnTo>
                    <a:pt x="0" y="2307568"/>
                  </a:lnTo>
                  <a:lnTo>
                    <a:pt x="0" y="0"/>
                  </a:lnTo>
                  <a:close/>
                </a:path>
              </a:pathLst>
            </a:custGeom>
            <a:blipFill>
              <a:blip r:embed="rId10"/>
              <a:stretch>
                <a:fillRect/>
              </a:stretch>
            </a:blipFill>
          </p:spPr>
          <p:txBody>
            <a:bodyPr/>
            <a:lstStyle/>
            <a:p>
              <a:endParaRPr lang="es-CL"/>
            </a:p>
          </p:txBody>
        </p:sp>
        <p:sp>
          <p:nvSpPr>
            <p:cNvPr id="25" name="TextBox 25"/>
            <p:cNvSpPr txBox="1"/>
            <p:nvPr/>
          </p:nvSpPr>
          <p:spPr>
            <a:xfrm>
              <a:off x="1208972" y="2527833"/>
              <a:ext cx="1576781" cy="718316"/>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Open Sans Bold"/>
                  <a:ea typeface="Open Sans Bold"/>
                  <a:cs typeface="Open Sans Bold"/>
                  <a:sym typeface="Open Sans Bold"/>
                </a:rPr>
                <a:t>Jira</a:t>
              </a:r>
            </a:p>
          </p:txBody>
        </p:sp>
      </p:grpSp>
      <p:grpSp>
        <p:nvGrpSpPr>
          <p:cNvPr id="26" name="Group 26"/>
          <p:cNvGrpSpPr/>
          <p:nvPr/>
        </p:nvGrpSpPr>
        <p:grpSpPr>
          <a:xfrm>
            <a:off x="5722764" y="7060099"/>
            <a:ext cx="2105449" cy="2531384"/>
            <a:chOff x="0" y="0"/>
            <a:chExt cx="2807266" cy="3375179"/>
          </a:xfrm>
        </p:grpSpPr>
        <p:sp>
          <p:nvSpPr>
            <p:cNvPr id="27" name="Freeform 27"/>
            <p:cNvSpPr/>
            <p:nvPr/>
          </p:nvSpPr>
          <p:spPr>
            <a:xfrm>
              <a:off x="0" y="0"/>
              <a:ext cx="2807266" cy="2807266"/>
            </a:xfrm>
            <a:custGeom>
              <a:avLst/>
              <a:gdLst/>
              <a:ahLst/>
              <a:cxnLst/>
              <a:rect l="l" t="t" r="r" b="b"/>
              <a:pathLst>
                <a:path w="2807266" h="2807266">
                  <a:moveTo>
                    <a:pt x="0" y="0"/>
                  </a:moveTo>
                  <a:lnTo>
                    <a:pt x="2807266" y="0"/>
                  </a:lnTo>
                  <a:lnTo>
                    <a:pt x="2807266" y="2807266"/>
                  </a:lnTo>
                  <a:lnTo>
                    <a:pt x="0" y="2807266"/>
                  </a:lnTo>
                  <a:lnTo>
                    <a:pt x="0" y="0"/>
                  </a:lnTo>
                  <a:close/>
                </a:path>
              </a:pathLst>
            </a:custGeom>
            <a:blipFill>
              <a:blip r:embed="rId11"/>
              <a:stretch>
                <a:fillRect/>
              </a:stretch>
            </a:blipFill>
          </p:spPr>
          <p:txBody>
            <a:bodyPr/>
            <a:lstStyle/>
            <a:p>
              <a:endParaRPr lang="es-CL"/>
            </a:p>
          </p:txBody>
        </p:sp>
        <p:sp>
          <p:nvSpPr>
            <p:cNvPr id="28" name="TextBox 28"/>
            <p:cNvSpPr txBox="1"/>
            <p:nvPr/>
          </p:nvSpPr>
          <p:spPr>
            <a:xfrm>
              <a:off x="589493" y="2656863"/>
              <a:ext cx="1889651" cy="718316"/>
            </a:xfrm>
            <a:prstGeom prst="rect">
              <a:avLst/>
            </a:prstGeom>
          </p:spPr>
          <p:txBody>
            <a:bodyPr wrap="square" lIns="0" tIns="0" rIns="0" bIns="0" rtlCol="0" anchor="t">
              <a:spAutoFit/>
            </a:bodyPr>
            <a:lstStyle/>
            <a:p>
              <a:pPr algn="ctr">
                <a:lnSpc>
                  <a:spcPts val="4480"/>
                </a:lnSpc>
                <a:spcBef>
                  <a:spcPct val="0"/>
                </a:spcBef>
              </a:pPr>
              <a:r>
                <a:rPr lang="en-US" sz="3200" b="1" dirty="0">
                  <a:solidFill>
                    <a:srgbClr val="000000"/>
                  </a:solidFill>
                  <a:latin typeface="Open Sans Bold"/>
                  <a:ea typeface="Open Sans Bold"/>
                  <a:cs typeface="Open Sans Bold"/>
                  <a:sym typeface="Open Sans Bold"/>
                </a:rPr>
                <a:t>Figma</a:t>
              </a:r>
            </a:p>
          </p:txBody>
        </p:sp>
      </p:grpSp>
      <p:grpSp>
        <p:nvGrpSpPr>
          <p:cNvPr id="29" name="Group 29"/>
          <p:cNvGrpSpPr/>
          <p:nvPr/>
        </p:nvGrpSpPr>
        <p:grpSpPr>
          <a:xfrm>
            <a:off x="2674250" y="7185490"/>
            <a:ext cx="3048513" cy="2390814"/>
            <a:chOff x="0" y="0"/>
            <a:chExt cx="4064684" cy="3187752"/>
          </a:xfrm>
        </p:grpSpPr>
        <p:sp>
          <p:nvSpPr>
            <p:cNvPr id="30" name="Freeform 30"/>
            <p:cNvSpPr/>
            <p:nvPr/>
          </p:nvSpPr>
          <p:spPr>
            <a:xfrm>
              <a:off x="0" y="0"/>
              <a:ext cx="4064684" cy="2286385"/>
            </a:xfrm>
            <a:custGeom>
              <a:avLst/>
              <a:gdLst/>
              <a:ahLst/>
              <a:cxnLst/>
              <a:rect l="l" t="t" r="r" b="b"/>
              <a:pathLst>
                <a:path w="4064684" h="2286385">
                  <a:moveTo>
                    <a:pt x="0" y="0"/>
                  </a:moveTo>
                  <a:lnTo>
                    <a:pt x="4064684" y="0"/>
                  </a:lnTo>
                  <a:lnTo>
                    <a:pt x="4064684" y="2286385"/>
                  </a:lnTo>
                  <a:lnTo>
                    <a:pt x="0" y="2286385"/>
                  </a:lnTo>
                  <a:lnTo>
                    <a:pt x="0" y="0"/>
                  </a:lnTo>
                  <a:close/>
                </a:path>
              </a:pathLst>
            </a:custGeom>
            <a:blipFill>
              <a:blip r:embed="rId12"/>
              <a:stretch>
                <a:fillRect/>
              </a:stretch>
            </a:blipFill>
          </p:spPr>
          <p:txBody>
            <a:bodyPr/>
            <a:lstStyle/>
            <a:p>
              <a:endParaRPr lang="es-CL"/>
            </a:p>
          </p:txBody>
        </p:sp>
        <p:sp>
          <p:nvSpPr>
            <p:cNvPr id="31" name="TextBox 31"/>
            <p:cNvSpPr txBox="1"/>
            <p:nvPr/>
          </p:nvSpPr>
          <p:spPr>
            <a:xfrm>
              <a:off x="1079048" y="2489675"/>
              <a:ext cx="1906588" cy="698077"/>
            </a:xfrm>
            <a:prstGeom prst="rect">
              <a:avLst/>
            </a:prstGeom>
          </p:spPr>
          <p:txBody>
            <a:bodyPr lIns="0" tIns="0" rIns="0" bIns="0" rtlCol="0" anchor="t">
              <a:spAutoFit/>
            </a:bodyPr>
            <a:lstStyle/>
            <a:p>
              <a:pPr algn="ctr">
                <a:lnSpc>
                  <a:spcPts val="4480"/>
                </a:lnSpc>
                <a:spcBef>
                  <a:spcPct val="0"/>
                </a:spcBef>
              </a:pPr>
              <a:r>
                <a:rPr lang="en-US" sz="3200" b="1">
                  <a:solidFill>
                    <a:srgbClr val="000000"/>
                  </a:solidFill>
                  <a:latin typeface="Open Sans Bold"/>
                  <a:ea typeface="Open Sans Bold"/>
                  <a:cs typeface="Open Sans Bold"/>
                  <a:sym typeface="Open Sans Bold"/>
                </a:rPr>
                <a:t>GitHub</a:t>
              </a:r>
            </a:p>
          </p:txBody>
        </p:sp>
      </p:grpSp>
      <p:sp>
        <p:nvSpPr>
          <p:cNvPr id="32" name="Freeform 32"/>
          <p:cNvSpPr/>
          <p:nvPr/>
        </p:nvSpPr>
        <p:spPr>
          <a:xfrm>
            <a:off x="7971445" y="7060099"/>
            <a:ext cx="2222884" cy="2565973"/>
          </a:xfrm>
          <a:custGeom>
            <a:avLst/>
            <a:gdLst/>
            <a:ahLst/>
            <a:cxnLst/>
            <a:rect l="l" t="t" r="r" b="b"/>
            <a:pathLst>
              <a:path w="2222884" h="2565973">
                <a:moveTo>
                  <a:pt x="0" y="0"/>
                </a:moveTo>
                <a:lnTo>
                  <a:pt x="2222884" y="0"/>
                </a:lnTo>
                <a:lnTo>
                  <a:pt x="2222884" y="2565973"/>
                </a:lnTo>
                <a:lnTo>
                  <a:pt x="0" y="2565973"/>
                </a:lnTo>
                <a:lnTo>
                  <a:pt x="0" y="0"/>
                </a:lnTo>
                <a:close/>
              </a:path>
            </a:pathLst>
          </a:custGeom>
          <a:blipFill>
            <a:blip r:embed="rId13"/>
            <a:stretch>
              <a:fillRect l="-7717" r="-7717"/>
            </a:stretch>
          </a:blipFill>
        </p:spPr>
        <p:txBody>
          <a:bodyPr/>
          <a:lstStyle/>
          <a:p>
            <a:endParaRPr lang="es-CL"/>
          </a:p>
        </p:txBody>
      </p:sp>
      <p:sp>
        <p:nvSpPr>
          <p:cNvPr id="33" name="Freeform 33"/>
          <p:cNvSpPr/>
          <p:nvPr/>
        </p:nvSpPr>
        <p:spPr>
          <a:xfrm>
            <a:off x="13144392" y="7477355"/>
            <a:ext cx="4394152" cy="1244586"/>
          </a:xfrm>
          <a:custGeom>
            <a:avLst/>
            <a:gdLst/>
            <a:ahLst/>
            <a:cxnLst/>
            <a:rect l="l" t="t" r="r" b="b"/>
            <a:pathLst>
              <a:path w="4394152" h="1244586">
                <a:moveTo>
                  <a:pt x="0" y="0"/>
                </a:moveTo>
                <a:lnTo>
                  <a:pt x="4394152" y="0"/>
                </a:lnTo>
                <a:lnTo>
                  <a:pt x="4394152" y="1244586"/>
                </a:lnTo>
                <a:lnTo>
                  <a:pt x="0" y="1244586"/>
                </a:lnTo>
                <a:lnTo>
                  <a:pt x="0" y="0"/>
                </a:lnTo>
                <a:close/>
              </a:path>
            </a:pathLst>
          </a:custGeom>
          <a:blipFill>
            <a:blip r:embed="rId14"/>
            <a:stretch>
              <a:fillRect/>
            </a:stretch>
          </a:blipFill>
        </p:spPr>
        <p:txBody>
          <a:bodyPr/>
          <a:lstStyle/>
          <a:p>
            <a:endParaRPr lang="es-CL"/>
          </a:p>
        </p:txBody>
      </p:sp>
      <p:grpSp>
        <p:nvGrpSpPr>
          <p:cNvPr id="34" name="Group 34"/>
          <p:cNvGrpSpPr/>
          <p:nvPr/>
        </p:nvGrpSpPr>
        <p:grpSpPr>
          <a:xfrm>
            <a:off x="985295" y="2519986"/>
            <a:ext cx="8778060" cy="3931103"/>
            <a:chOff x="-454530" y="-38100"/>
            <a:chExt cx="2311917" cy="1035352"/>
          </a:xfrm>
        </p:grpSpPr>
        <p:sp>
          <p:nvSpPr>
            <p:cNvPr id="35" name="Freeform 35"/>
            <p:cNvSpPr/>
            <p:nvPr/>
          </p:nvSpPr>
          <p:spPr>
            <a:xfrm>
              <a:off x="-454530" y="14546"/>
              <a:ext cx="1857387" cy="982706"/>
            </a:xfrm>
            <a:custGeom>
              <a:avLst/>
              <a:gdLst/>
              <a:ahLst/>
              <a:cxnLst/>
              <a:rect l="l" t="t" r="r" b="b"/>
              <a:pathLst>
                <a:path w="1857387" h="982706">
                  <a:moveTo>
                    <a:pt x="55987" y="0"/>
                  </a:moveTo>
                  <a:lnTo>
                    <a:pt x="1801400" y="0"/>
                  </a:lnTo>
                  <a:cubicBezTo>
                    <a:pt x="1816249" y="0"/>
                    <a:pt x="1830489" y="5899"/>
                    <a:pt x="1840989" y="16398"/>
                  </a:cubicBezTo>
                  <a:cubicBezTo>
                    <a:pt x="1851489" y="26898"/>
                    <a:pt x="1857387" y="41139"/>
                    <a:pt x="1857387" y="55987"/>
                  </a:cubicBezTo>
                  <a:lnTo>
                    <a:pt x="1857387" y="926719"/>
                  </a:lnTo>
                  <a:cubicBezTo>
                    <a:pt x="1857387" y="941568"/>
                    <a:pt x="1851489" y="955808"/>
                    <a:pt x="1840989" y="966308"/>
                  </a:cubicBezTo>
                  <a:cubicBezTo>
                    <a:pt x="1830489" y="976808"/>
                    <a:pt x="1816249" y="982706"/>
                    <a:pt x="1801400" y="982706"/>
                  </a:cubicBezTo>
                  <a:lnTo>
                    <a:pt x="55987" y="982706"/>
                  </a:lnTo>
                  <a:cubicBezTo>
                    <a:pt x="41139" y="982706"/>
                    <a:pt x="26898" y="976808"/>
                    <a:pt x="16398" y="966308"/>
                  </a:cubicBezTo>
                  <a:cubicBezTo>
                    <a:pt x="5899" y="955808"/>
                    <a:pt x="0" y="941568"/>
                    <a:pt x="0" y="926719"/>
                  </a:cubicBezTo>
                  <a:lnTo>
                    <a:pt x="0" y="55987"/>
                  </a:lnTo>
                  <a:cubicBezTo>
                    <a:pt x="0" y="41139"/>
                    <a:pt x="5899" y="26898"/>
                    <a:pt x="16398" y="16398"/>
                  </a:cubicBezTo>
                  <a:cubicBezTo>
                    <a:pt x="26898" y="5899"/>
                    <a:pt x="41139" y="0"/>
                    <a:pt x="55987" y="0"/>
                  </a:cubicBezTo>
                  <a:close/>
                </a:path>
              </a:pathLst>
            </a:custGeom>
            <a:solidFill>
              <a:srgbClr val="000000">
                <a:alpha val="0"/>
              </a:srgbClr>
            </a:solidFill>
            <a:ln w="47625" cap="rnd">
              <a:solidFill>
                <a:srgbClr val="128916"/>
              </a:solidFill>
              <a:prstDash val="solid"/>
              <a:round/>
            </a:ln>
          </p:spPr>
          <p:txBody>
            <a:bodyPr/>
            <a:lstStyle/>
            <a:p>
              <a:endParaRPr lang="es-CL" dirty="0"/>
            </a:p>
          </p:txBody>
        </p:sp>
        <p:sp>
          <p:nvSpPr>
            <p:cNvPr id="36" name="TextBox 36"/>
            <p:cNvSpPr txBox="1"/>
            <p:nvPr/>
          </p:nvSpPr>
          <p:spPr>
            <a:xfrm>
              <a:off x="0" y="-38100"/>
              <a:ext cx="1857387" cy="1020806"/>
            </a:xfrm>
            <a:prstGeom prst="rect">
              <a:avLst/>
            </a:prstGeom>
          </p:spPr>
          <p:txBody>
            <a:bodyPr lIns="50800" tIns="50800" rIns="50800" bIns="50800" rtlCol="0" anchor="ctr"/>
            <a:lstStyle/>
            <a:p>
              <a:pPr algn="ctr">
                <a:lnSpc>
                  <a:spcPts val="2659"/>
                </a:lnSpc>
                <a:spcBef>
                  <a:spcPct val="0"/>
                </a:spcBef>
              </a:pPr>
              <a:endParaRPr/>
            </a:p>
          </p:txBody>
        </p:sp>
      </p:grpSp>
      <p:grpSp>
        <p:nvGrpSpPr>
          <p:cNvPr id="37" name="Group 37"/>
          <p:cNvGrpSpPr/>
          <p:nvPr/>
        </p:nvGrpSpPr>
        <p:grpSpPr>
          <a:xfrm>
            <a:off x="1136481" y="3219286"/>
            <a:ext cx="1618334" cy="2323373"/>
            <a:chOff x="0" y="0"/>
            <a:chExt cx="2157778" cy="3097830"/>
          </a:xfrm>
        </p:grpSpPr>
        <p:sp>
          <p:nvSpPr>
            <p:cNvPr id="38" name="Freeform 38"/>
            <p:cNvSpPr/>
            <p:nvPr/>
          </p:nvSpPr>
          <p:spPr>
            <a:xfrm>
              <a:off x="0" y="0"/>
              <a:ext cx="2157778" cy="2149687"/>
            </a:xfrm>
            <a:custGeom>
              <a:avLst/>
              <a:gdLst/>
              <a:ahLst/>
              <a:cxnLst/>
              <a:rect l="l" t="t" r="r" b="b"/>
              <a:pathLst>
                <a:path w="2157778" h="2149687">
                  <a:moveTo>
                    <a:pt x="0" y="0"/>
                  </a:moveTo>
                  <a:lnTo>
                    <a:pt x="2157778" y="0"/>
                  </a:lnTo>
                  <a:lnTo>
                    <a:pt x="2157778" y="2149687"/>
                  </a:lnTo>
                  <a:lnTo>
                    <a:pt x="0" y="2149687"/>
                  </a:lnTo>
                  <a:lnTo>
                    <a:pt x="0" y="0"/>
                  </a:lnTo>
                  <a:close/>
                </a:path>
              </a:pathLst>
            </a:custGeom>
            <a:blipFill>
              <a:blip r:embed="rId15"/>
              <a:stretch>
                <a:fillRect/>
              </a:stretch>
            </a:blipFill>
          </p:spPr>
          <p:txBody>
            <a:bodyPr/>
            <a:lstStyle/>
            <a:p>
              <a:endParaRPr lang="es-CL"/>
            </a:p>
          </p:txBody>
        </p:sp>
        <p:sp>
          <p:nvSpPr>
            <p:cNvPr id="39" name="TextBox 39"/>
            <p:cNvSpPr txBox="1"/>
            <p:nvPr/>
          </p:nvSpPr>
          <p:spPr>
            <a:xfrm>
              <a:off x="113192" y="2379514"/>
              <a:ext cx="2038622" cy="718316"/>
            </a:xfrm>
            <a:prstGeom prst="rect">
              <a:avLst/>
            </a:prstGeom>
          </p:spPr>
          <p:txBody>
            <a:bodyPr wrap="square" lIns="0" tIns="0" rIns="0" bIns="0" rtlCol="0" anchor="t">
              <a:spAutoFit/>
            </a:bodyPr>
            <a:lstStyle/>
            <a:p>
              <a:pPr algn="ctr">
                <a:lnSpc>
                  <a:spcPts val="4480"/>
                </a:lnSpc>
              </a:pPr>
              <a:r>
                <a:rPr lang="en-US" sz="3200" b="1" dirty="0">
                  <a:solidFill>
                    <a:srgbClr val="000000"/>
                  </a:solidFill>
                  <a:latin typeface="Open Sans Bold"/>
                  <a:ea typeface="Open Sans Bold"/>
                  <a:cs typeface="Open Sans Bold"/>
                  <a:sym typeface="Open Sans Bold"/>
                </a:rPr>
                <a:t>Python</a:t>
              </a:r>
            </a:p>
          </p:txBody>
        </p:sp>
      </p:grpSp>
      <p:grpSp>
        <p:nvGrpSpPr>
          <p:cNvPr id="40" name="Group 40"/>
          <p:cNvGrpSpPr/>
          <p:nvPr/>
        </p:nvGrpSpPr>
        <p:grpSpPr>
          <a:xfrm>
            <a:off x="13946352" y="2920063"/>
            <a:ext cx="1729902" cy="2772571"/>
            <a:chOff x="0" y="0"/>
            <a:chExt cx="2306537" cy="3696762"/>
          </a:xfrm>
        </p:grpSpPr>
        <p:sp>
          <p:nvSpPr>
            <p:cNvPr id="41" name="Freeform 41"/>
            <p:cNvSpPr/>
            <p:nvPr/>
          </p:nvSpPr>
          <p:spPr>
            <a:xfrm>
              <a:off x="0" y="0"/>
              <a:ext cx="2306537" cy="2306537"/>
            </a:xfrm>
            <a:custGeom>
              <a:avLst/>
              <a:gdLst/>
              <a:ahLst/>
              <a:cxnLst/>
              <a:rect l="l" t="t" r="r" b="b"/>
              <a:pathLst>
                <a:path w="2306537" h="2306537">
                  <a:moveTo>
                    <a:pt x="0" y="0"/>
                  </a:moveTo>
                  <a:lnTo>
                    <a:pt x="2306537" y="0"/>
                  </a:lnTo>
                  <a:lnTo>
                    <a:pt x="2306537" y="2306537"/>
                  </a:lnTo>
                  <a:lnTo>
                    <a:pt x="0" y="2306537"/>
                  </a:lnTo>
                  <a:lnTo>
                    <a:pt x="0" y="0"/>
                  </a:lnTo>
                  <a:close/>
                </a:path>
              </a:pathLst>
            </a:custGeom>
            <a:blipFill>
              <a:blip r:embed="rId16"/>
              <a:stretch>
                <a:fillRect/>
              </a:stretch>
            </a:blipFill>
          </p:spPr>
          <p:txBody>
            <a:bodyPr/>
            <a:lstStyle/>
            <a:p>
              <a:endParaRPr lang="es-CL"/>
            </a:p>
          </p:txBody>
        </p:sp>
        <p:sp>
          <p:nvSpPr>
            <p:cNvPr id="42" name="TextBox 42"/>
            <p:cNvSpPr txBox="1"/>
            <p:nvPr/>
          </p:nvSpPr>
          <p:spPr>
            <a:xfrm>
              <a:off x="555178" y="2249387"/>
              <a:ext cx="1196181" cy="1447375"/>
            </a:xfrm>
            <a:prstGeom prst="rect">
              <a:avLst/>
            </a:prstGeom>
          </p:spPr>
          <p:txBody>
            <a:bodyPr lIns="0" tIns="0" rIns="0" bIns="0" rtlCol="0" anchor="t">
              <a:spAutoFit/>
            </a:bodyPr>
            <a:lstStyle/>
            <a:p>
              <a:pPr algn="ctr">
                <a:lnSpc>
                  <a:spcPts val="4480"/>
                </a:lnSpc>
              </a:pPr>
              <a:r>
                <a:rPr lang="en-US" sz="3200" b="1">
                  <a:solidFill>
                    <a:srgbClr val="000000"/>
                  </a:solidFill>
                  <a:latin typeface="Open Sans Bold"/>
                  <a:ea typeface="Open Sans Bold"/>
                  <a:cs typeface="Open Sans Bold"/>
                  <a:sym typeface="Open Sans Bold"/>
                </a:rPr>
                <a:t>AWS</a:t>
              </a:r>
            </a:p>
            <a:p>
              <a:pPr algn="ctr">
                <a:lnSpc>
                  <a:spcPts val="4480"/>
                </a:lnSpc>
              </a:pPr>
              <a:r>
                <a:rPr lang="en-US" sz="3200" b="1">
                  <a:solidFill>
                    <a:srgbClr val="000000"/>
                  </a:solidFill>
                  <a:latin typeface="Open Sans Bold"/>
                  <a:ea typeface="Open Sans Bold"/>
                  <a:cs typeface="Open Sans Bold"/>
                  <a:sym typeface="Open Sans Bold"/>
                </a:rPr>
                <a:t>S3</a:t>
              </a:r>
            </a:p>
          </p:txBody>
        </p:sp>
      </p:grpSp>
      <p:grpSp>
        <p:nvGrpSpPr>
          <p:cNvPr id="43" name="Group 43"/>
          <p:cNvGrpSpPr/>
          <p:nvPr/>
        </p:nvGrpSpPr>
        <p:grpSpPr>
          <a:xfrm>
            <a:off x="10727729" y="7171180"/>
            <a:ext cx="1881029" cy="2405123"/>
            <a:chOff x="0" y="0"/>
            <a:chExt cx="2508039" cy="3206831"/>
          </a:xfrm>
        </p:grpSpPr>
        <p:sp>
          <p:nvSpPr>
            <p:cNvPr id="44" name="Freeform 44"/>
            <p:cNvSpPr/>
            <p:nvPr/>
          </p:nvSpPr>
          <p:spPr>
            <a:xfrm>
              <a:off x="0" y="0"/>
              <a:ext cx="2508039" cy="2508039"/>
            </a:xfrm>
            <a:custGeom>
              <a:avLst/>
              <a:gdLst/>
              <a:ahLst/>
              <a:cxnLst/>
              <a:rect l="l" t="t" r="r" b="b"/>
              <a:pathLst>
                <a:path w="2508039" h="2508039">
                  <a:moveTo>
                    <a:pt x="0" y="0"/>
                  </a:moveTo>
                  <a:lnTo>
                    <a:pt x="2508039" y="0"/>
                  </a:lnTo>
                  <a:lnTo>
                    <a:pt x="2508039" y="2508039"/>
                  </a:lnTo>
                  <a:lnTo>
                    <a:pt x="0" y="250803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s-CL"/>
            </a:p>
          </p:txBody>
        </p:sp>
        <p:sp>
          <p:nvSpPr>
            <p:cNvPr id="45" name="TextBox 45"/>
            <p:cNvSpPr txBox="1"/>
            <p:nvPr/>
          </p:nvSpPr>
          <p:spPr>
            <a:xfrm>
              <a:off x="311919" y="2437669"/>
              <a:ext cx="1824020" cy="769162"/>
            </a:xfrm>
            <a:prstGeom prst="rect">
              <a:avLst/>
            </a:prstGeom>
          </p:spPr>
          <p:txBody>
            <a:bodyPr lIns="0" tIns="0" rIns="0" bIns="0" rtlCol="0" anchor="t">
              <a:spAutoFit/>
            </a:bodyPr>
            <a:lstStyle/>
            <a:p>
              <a:pPr algn="ctr">
                <a:lnSpc>
                  <a:spcPts val="4910"/>
                </a:lnSpc>
                <a:spcBef>
                  <a:spcPct val="0"/>
                </a:spcBef>
              </a:pPr>
              <a:r>
                <a:rPr lang="en-US" sz="3507" b="1">
                  <a:solidFill>
                    <a:srgbClr val="000000"/>
                  </a:solidFill>
                  <a:latin typeface="Open Sans Bold"/>
                  <a:ea typeface="Open Sans Bold"/>
                  <a:cs typeface="Open Sans Bold"/>
                  <a:sym typeface="Open Sans Bold"/>
                </a:rPr>
                <a:t>Canva</a:t>
              </a:r>
            </a:p>
          </p:txBody>
        </p:sp>
      </p:grpSp>
      <p:sp>
        <p:nvSpPr>
          <p:cNvPr id="46" name="TextBox 46"/>
          <p:cNvSpPr txBox="1"/>
          <p:nvPr/>
        </p:nvSpPr>
        <p:spPr>
          <a:xfrm>
            <a:off x="295722" y="942975"/>
            <a:ext cx="18105118" cy="933450"/>
          </a:xfrm>
          <a:prstGeom prst="rect">
            <a:avLst/>
          </a:prstGeom>
        </p:spPr>
        <p:txBody>
          <a:bodyPr lIns="0" tIns="0" rIns="0" bIns="0" rtlCol="0" anchor="t">
            <a:spAutoFit/>
          </a:bodyPr>
          <a:lstStyle/>
          <a:p>
            <a:pPr algn="ctr">
              <a:lnSpc>
                <a:spcPts val="6480"/>
              </a:lnSpc>
            </a:pPr>
            <a:r>
              <a:rPr lang="en-US" sz="5400" b="1">
                <a:solidFill>
                  <a:srgbClr val="000000"/>
                </a:solidFill>
                <a:latin typeface="Calibri (MS) Bold"/>
                <a:ea typeface="Calibri (MS) Bold"/>
                <a:cs typeface="Calibri (MS) Bold"/>
                <a:sym typeface="Calibri (MS) Bold"/>
              </a:rPr>
              <a:t>Tecnologías utilizadas</a:t>
            </a:r>
          </a:p>
        </p:txBody>
      </p:sp>
      <p:sp>
        <p:nvSpPr>
          <p:cNvPr id="47" name="TextBox 47"/>
          <p:cNvSpPr txBox="1"/>
          <p:nvPr/>
        </p:nvSpPr>
        <p:spPr>
          <a:xfrm>
            <a:off x="295722" y="54196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48" name="TextBox 48"/>
          <p:cNvSpPr txBox="1"/>
          <p:nvPr/>
        </p:nvSpPr>
        <p:spPr>
          <a:xfrm>
            <a:off x="13228797" y="9055296"/>
            <a:ext cx="1706403" cy="537845"/>
          </a:xfrm>
          <a:prstGeom prst="rect">
            <a:avLst/>
          </a:prstGeom>
        </p:spPr>
        <p:txBody>
          <a:bodyPr wrap="square" lIns="0" tIns="0" rIns="0" bIns="0" rtlCol="0" anchor="t">
            <a:spAutoFit/>
          </a:bodyPr>
          <a:lstStyle/>
          <a:p>
            <a:pPr algn="ctr">
              <a:lnSpc>
                <a:spcPts val="4480"/>
              </a:lnSpc>
              <a:spcBef>
                <a:spcPct val="0"/>
              </a:spcBef>
            </a:pPr>
            <a:r>
              <a:rPr lang="en-US" sz="3200" b="1">
                <a:solidFill>
                  <a:srgbClr val="000000"/>
                </a:solidFill>
                <a:latin typeface="Open Sans Bold"/>
                <a:ea typeface="Open Sans Bold"/>
                <a:cs typeface="Open Sans Bold"/>
                <a:sym typeface="Open Sans Bold"/>
              </a:rPr>
              <a:t>Arduino</a:t>
            </a:r>
          </a:p>
        </p:txBody>
      </p:sp>
      <p:grpSp>
        <p:nvGrpSpPr>
          <p:cNvPr id="49" name="Group 49"/>
          <p:cNvGrpSpPr/>
          <p:nvPr/>
        </p:nvGrpSpPr>
        <p:grpSpPr>
          <a:xfrm>
            <a:off x="10441568" y="2609887"/>
            <a:ext cx="7023722" cy="3885167"/>
            <a:chOff x="0" y="0"/>
            <a:chExt cx="1849869" cy="1023254"/>
          </a:xfrm>
        </p:grpSpPr>
        <p:sp>
          <p:nvSpPr>
            <p:cNvPr id="50" name="Freeform 50"/>
            <p:cNvSpPr/>
            <p:nvPr/>
          </p:nvSpPr>
          <p:spPr>
            <a:xfrm>
              <a:off x="0" y="0"/>
              <a:ext cx="1849869" cy="1023254"/>
            </a:xfrm>
            <a:custGeom>
              <a:avLst/>
              <a:gdLst/>
              <a:ahLst/>
              <a:cxnLst/>
              <a:rect l="l" t="t" r="r" b="b"/>
              <a:pathLst>
                <a:path w="1849869" h="1023254">
                  <a:moveTo>
                    <a:pt x="56215" y="0"/>
                  </a:moveTo>
                  <a:lnTo>
                    <a:pt x="1793654" y="0"/>
                  </a:lnTo>
                  <a:cubicBezTo>
                    <a:pt x="1808563" y="0"/>
                    <a:pt x="1822862" y="5923"/>
                    <a:pt x="1833404" y="16465"/>
                  </a:cubicBezTo>
                  <a:cubicBezTo>
                    <a:pt x="1843946" y="27007"/>
                    <a:pt x="1849869" y="41306"/>
                    <a:pt x="1849869" y="56215"/>
                  </a:cubicBezTo>
                  <a:lnTo>
                    <a:pt x="1849869" y="967039"/>
                  </a:lnTo>
                  <a:cubicBezTo>
                    <a:pt x="1849869" y="981948"/>
                    <a:pt x="1843946" y="996247"/>
                    <a:pt x="1833404" y="1006789"/>
                  </a:cubicBezTo>
                  <a:cubicBezTo>
                    <a:pt x="1822862" y="1017331"/>
                    <a:pt x="1808563" y="1023254"/>
                    <a:pt x="1793654" y="1023254"/>
                  </a:cubicBezTo>
                  <a:lnTo>
                    <a:pt x="56215" y="1023254"/>
                  </a:lnTo>
                  <a:cubicBezTo>
                    <a:pt x="41306" y="1023254"/>
                    <a:pt x="27007" y="1017331"/>
                    <a:pt x="16465" y="1006789"/>
                  </a:cubicBezTo>
                  <a:cubicBezTo>
                    <a:pt x="5923" y="996247"/>
                    <a:pt x="0" y="981948"/>
                    <a:pt x="0" y="967039"/>
                  </a:cubicBezTo>
                  <a:lnTo>
                    <a:pt x="0" y="56215"/>
                  </a:lnTo>
                  <a:cubicBezTo>
                    <a:pt x="0" y="41306"/>
                    <a:pt x="5923" y="27007"/>
                    <a:pt x="16465" y="16465"/>
                  </a:cubicBezTo>
                  <a:cubicBezTo>
                    <a:pt x="27007" y="5923"/>
                    <a:pt x="41306" y="0"/>
                    <a:pt x="56215" y="0"/>
                  </a:cubicBezTo>
                  <a:close/>
                </a:path>
              </a:pathLst>
            </a:custGeom>
            <a:solidFill>
              <a:srgbClr val="000000">
                <a:alpha val="0"/>
              </a:srgbClr>
            </a:solidFill>
            <a:ln w="47625" cap="rnd">
              <a:solidFill>
                <a:srgbClr val="F5A453"/>
              </a:solidFill>
              <a:prstDash val="solid"/>
              <a:round/>
            </a:ln>
          </p:spPr>
          <p:txBody>
            <a:bodyPr/>
            <a:lstStyle/>
            <a:p>
              <a:endParaRPr lang="es-CL"/>
            </a:p>
          </p:txBody>
        </p:sp>
        <p:sp>
          <p:nvSpPr>
            <p:cNvPr id="51" name="TextBox 51"/>
            <p:cNvSpPr txBox="1"/>
            <p:nvPr/>
          </p:nvSpPr>
          <p:spPr>
            <a:xfrm>
              <a:off x="0" y="-38100"/>
              <a:ext cx="1849869" cy="1061354"/>
            </a:xfrm>
            <a:prstGeom prst="rect">
              <a:avLst/>
            </a:prstGeom>
          </p:spPr>
          <p:txBody>
            <a:bodyPr lIns="50800" tIns="50800" rIns="50800" bIns="50800" rtlCol="0" anchor="ctr"/>
            <a:lstStyle/>
            <a:p>
              <a:pPr algn="ctr">
                <a:lnSpc>
                  <a:spcPts val="2659"/>
                </a:lnSpc>
                <a:spcBef>
                  <a:spcPct val="0"/>
                </a:spcBef>
              </a:pPr>
              <a:endParaRPr/>
            </a:p>
          </p:txBody>
        </p:sp>
      </p:grpSp>
      <p:grpSp>
        <p:nvGrpSpPr>
          <p:cNvPr id="52" name="Group 52"/>
          <p:cNvGrpSpPr/>
          <p:nvPr/>
        </p:nvGrpSpPr>
        <p:grpSpPr>
          <a:xfrm>
            <a:off x="967757" y="6651598"/>
            <a:ext cx="4748878" cy="3324720"/>
            <a:chOff x="0" y="-38100"/>
            <a:chExt cx="1250733" cy="875646"/>
          </a:xfrm>
        </p:grpSpPr>
        <p:sp>
          <p:nvSpPr>
            <p:cNvPr id="53" name="Freeform 53"/>
            <p:cNvSpPr/>
            <p:nvPr/>
          </p:nvSpPr>
          <p:spPr>
            <a:xfrm>
              <a:off x="18862" y="2840"/>
              <a:ext cx="1231871" cy="834706"/>
            </a:xfrm>
            <a:custGeom>
              <a:avLst/>
              <a:gdLst/>
              <a:ahLst/>
              <a:cxnLst/>
              <a:rect l="l" t="t" r="r" b="b"/>
              <a:pathLst>
                <a:path w="1231871" h="834706">
                  <a:moveTo>
                    <a:pt x="84416" y="0"/>
                  </a:moveTo>
                  <a:lnTo>
                    <a:pt x="1147455" y="0"/>
                  </a:lnTo>
                  <a:cubicBezTo>
                    <a:pt x="1169844" y="0"/>
                    <a:pt x="1191315" y="8894"/>
                    <a:pt x="1207146" y="24725"/>
                  </a:cubicBezTo>
                  <a:cubicBezTo>
                    <a:pt x="1222977" y="40556"/>
                    <a:pt x="1231871" y="62028"/>
                    <a:pt x="1231871" y="84416"/>
                  </a:cubicBezTo>
                  <a:lnTo>
                    <a:pt x="1231871" y="750290"/>
                  </a:lnTo>
                  <a:cubicBezTo>
                    <a:pt x="1231871" y="796912"/>
                    <a:pt x="1194077" y="834706"/>
                    <a:pt x="1147455" y="834706"/>
                  </a:cubicBezTo>
                  <a:lnTo>
                    <a:pt x="84416" y="834706"/>
                  </a:lnTo>
                  <a:cubicBezTo>
                    <a:pt x="62028" y="834706"/>
                    <a:pt x="40556" y="825813"/>
                    <a:pt x="24725" y="809981"/>
                  </a:cubicBezTo>
                  <a:cubicBezTo>
                    <a:pt x="8894" y="794150"/>
                    <a:pt x="0" y="772679"/>
                    <a:pt x="0" y="750290"/>
                  </a:cubicBezTo>
                  <a:lnTo>
                    <a:pt x="0" y="84416"/>
                  </a:lnTo>
                  <a:cubicBezTo>
                    <a:pt x="0" y="37795"/>
                    <a:pt x="37795" y="0"/>
                    <a:pt x="84416" y="0"/>
                  </a:cubicBezTo>
                  <a:close/>
                </a:path>
              </a:pathLst>
            </a:custGeom>
            <a:solidFill>
              <a:srgbClr val="000000">
                <a:alpha val="0"/>
              </a:srgbClr>
            </a:solidFill>
            <a:ln w="47625" cap="rnd">
              <a:solidFill>
                <a:srgbClr val="E62AAC"/>
              </a:solidFill>
              <a:prstDash val="solid"/>
              <a:round/>
            </a:ln>
          </p:spPr>
          <p:txBody>
            <a:bodyPr/>
            <a:lstStyle/>
            <a:p>
              <a:endParaRPr lang="es-CL" dirty="0"/>
            </a:p>
          </p:txBody>
        </p:sp>
        <p:sp>
          <p:nvSpPr>
            <p:cNvPr id="54" name="TextBox 54"/>
            <p:cNvSpPr txBox="1"/>
            <p:nvPr/>
          </p:nvSpPr>
          <p:spPr>
            <a:xfrm>
              <a:off x="0" y="-38100"/>
              <a:ext cx="1231871" cy="872806"/>
            </a:xfrm>
            <a:prstGeom prst="rect">
              <a:avLst/>
            </a:prstGeom>
          </p:spPr>
          <p:txBody>
            <a:bodyPr lIns="50800" tIns="50800" rIns="50800" bIns="50800" rtlCol="0" anchor="ctr"/>
            <a:lstStyle/>
            <a:p>
              <a:pPr algn="ctr">
                <a:lnSpc>
                  <a:spcPts val="2659"/>
                </a:lnSpc>
                <a:spcBef>
                  <a:spcPct val="0"/>
                </a:spcBef>
              </a:pPr>
              <a:endParaRPr/>
            </a:p>
          </p:txBody>
        </p:sp>
      </p:grpSp>
      <p:grpSp>
        <p:nvGrpSpPr>
          <p:cNvPr id="55" name="Group 55"/>
          <p:cNvGrpSpPr/>
          <p:nvPr/>
        </p:nvGrpSpPr>
        <p:grpSpPr>
          <a:xfrm>
            <a:off x="5852966" y="6807044"/>
            <a:ext cx="6814365" cy="3169276"/>
            <a:chOff x="0" y="0"/>
            <a:chExt cx="1794730" cy="834706"/>
          </a:xfrm>
        </p:grpSpPr>
        <p:sp>
          <p:nvSpPr>
            <p:cNvPr id="56" name="Freeform 56"/>
            <p:cNvSpPr/>
            <p:nvPr/>
          </p:nvSpPr>
          <p:spPr>
            <a:xfrm>
              <a:off x="0" y="0"/>
              <a:ext cx="1794730" cy="834706"/>
            </a:xfrm>
            <a:custGeom>
              <a:avLst/>
              <a:gdLst/>
              <a:ahLst/>
              <a:cxnLst/>
              <a:rect l="l" t="t" r="r" b="b"/>
              <a:pathLst>
                <a:path w="1794730" h="834706">
                  <a:moveTo>
                    <a:pt x="57942" y="0"/>
                  </a:moveTo>
                  <a:lnTo>
                    <a:pt x="1736788" y="0"/>
                  </a:lnTo>
                  <a:cubicBezTo>
                    <a:pt x="1768789" y="0"/>
                    <a:pt x="1794730" y="25942"/>
                    <a:pt x="1794730" y="57942"/>
                  </a:cubicBezTo>
                  <a:lnTo>
                    <a:pt x="1794730" y="776764"/>
                  </a:lnTo>
                  <a:cubicBezTo>
                    <a:pt x="1794730" y="808765"/>
                    <a:pt x="1768789" y="834706"/>
                    <a:pt x="1736788" y="834706"/>
                  </a:cubicBezTo>
                  <a:lnTo>
                    <a:pt x="57942" y="834706"/>
                  </a:lnTo>
                  <a:cubicBezTo>
                    <a:pt x="25942" y="834706"/>
                    <a:pt x="0" y="808765"/>
                    <a:pt x="0" y="776764"/>
                  </a:cubicBezTo>
                  <a:lnTo>
                    <a:pt x="0" y="57942"/>
                  </a:lnTo>
                  <a:cubicBezTo>
                    <a:pt x="0" y="25942"/>
                    <a:pt x="25942" y="0"/>
                    <a:pt x="57942" y="0"/>
                  </a:cubicBezTo>
                  <a:close/>
                </a:path>
              </a:pathLst>
            </a:custGeom>
            <a:solidFill>
              <a:srgbClr val="000000">
                <a:alpha val="0"/>
              </a:srgbClr>
            </a:solidFill>
            <a:ln w="47625" cap="rnd">
              <a:solidFill>
                <a:srgbClr val="FF3131"/>
              </a:solidFill>
              <a:prstDash val="solid"/>
              <a:round/>
            </a:ln>
          </p:spPr>
          <p:txBody>
            <a:bodyPr/>
            <a:lstStyle/>
            <a:p>
              <a:endParaRPr lang="es-CL"/>
            </a:p>
          </p:txBody>
        </p:sp>
        <p:sp>
          <p:nvSpPr>
            <p:cNvPr id="57" name="TextBox 57"/>
            <p:cNvSpPr txBox="1"/>
            <p:nvPr/>
          </p:nvSpPr>
          <p:spPr>
            <a:xfrm>
              <a:off x="0" y="-38100"/>
              <a:ext cx="1794730" cy="872806"/>
            </a:xfrm>
            <a:prstGeom prst="rect">
              <a:avLst/>
            </a:prstGeom>
          </p:spPr>
          <p:txBody>
            <a:bodyPr lIns="50800" tIns="50800" rIns="50800" bIns="50800" rtlCol="0" anchor="ctr"/>
            <a:lstStyle/>
            <a:p>
              <a:pPr algn="ctr">
                <a:lnSpc>
                  <a:spcPts val="2659"/>
                </a:lnSpc>
                <a:spcBef>
                  <a:spcPct val="0"/>
                </a:spcBef>
              </a:pPr>
              <a:endParaRPr/>
            </a:p>
          </p:txBody>
        </p:sp>
      </p:grpSp>
      <p:grpSp>
        <p:nvGrpSpPr>
          <p:cNvPr id="58" name="Group 58"/>
          <p:cNvGrpSpPr/>
          <p:nvPr/>
        </p:nvGrpSpPr>
        <p:grpSpPr>
          <a:xfrm>
            <a:off x="11749049" y="6807044"/>
            <a:ext cx="5698098" cy="3376472"/>
            <a:chOff x="0" y="-54570"/>
            <a:chExt cx="1500734" cy="889276"/>
          </a:xfrm>
        </p:grpSpPr>
        <p:sp>
          <p:nvSpPr>
            <p:cNvPr id="59" name="Freeform 59"/>
            <p:cNvSpPr/>
            <p:nvPr/>
          </p:nvSpPr>
          <p:spPr>
            <a:xfrm>
              <a:off x="306937" y="-54570"/>
              <a:ext cx="1193797" cy="834706"/>
            </a:xfrm>
            <a:custGeom>
              <a:avLst/>
              <a:gdLst/>
              <a:ahLst/>
              <a:cxnLst/>
              <a:rect l="l" t="t" r="r" b="b"/>
              <a:pathLst>
                <a:path w="1193797" h="834706">
                  <a:moveTo>
                    <a:pt x="87109" y="0"/>
                  </a:moveTo>
                  <a:lnTo>
                    <a:pt x="1106688" y="0"/>
                  </a:lnTo>
                  <a:cubicBezTo>
                    <a:pt x="1154797" y="0"/>
                    <a:pt x="1193797" y="39000"/>
                    <a:pt x="1193797" y="87109"/>
                  </a:cubicBezTo>
                  <a:lnTo>
                    <a:pt x="1193797" y="747598"/>
                  </a:lnTo>
                  <a:cubicBezTo>
                    <a:pt x="1193797" y="795706"/>
                    <a:pt x="1154797" y="834706"/>
                    <a:pt x="1106688" y="834706"/>
                  </a:cubicBezTo>
                  <a:lnTo>
                    <a:pt x="87109" y="834706"/>
                  </a:lnTo>
                  <a:cubicBezTo>
                    <a:pt x="39000" y="834706"/>
                    <a:pt x="0" y="795706"/>
                    <a:pt x="0" y="747598"/>
                  </a:cubicBezTo>
                  <a:lnTo>
                    <a:pt x="0" y="87109"/>
                  </a:lnTo>
                  <a:cubicBezTo>
                    <a:pt x="0" y="39000"/>
                    <a:pt x="39000" y="0"/>
                    <a:pt x="87109" y="0"/>
                  </a:cubicBezTo>
                  <a:close/>
                </a:path>
              </a:pathLst>
            </a:custGeom>
            <a:solidFill>
              <a:srgbClr val="000000">
                <a:alpha val="0"/>
              </a:srgbClr>
            </a:solidFill>
            <a:ln w="47625" cap="rnd">
              <a:solidFill>
                <a:srgbClr val="FFF500"/>
              </a:solidFill>
              <a:prstDash val="solid"/>
              <a:round/>
            </a:ln>
          </p:spPr>
          <p:txBody>
            <a:bodyPr/>
            <a:lstStyle/>
            <a:p>
              <a:endParaRPr lang="es-CL" dirty="0"/>
            </a:p>
          </p:txBody>
        </p:sp>
        <p:sp>
          <p:nvSpPr>
            <p:cNvPr id="60" name="TextBox 60"/>
            <p:cNvSpPr txBox="1"/>
            <p:nvPr/>
          </p:nvSpPr>
          <p:spPr>
            <a:xfrm>
              <a:off x="0" y="-38100"/>
              <a:ext cx="1193797" cy="872806"/>
            </a:xfrm>
            <a:prstGeom prst="rect">
              <a:avLst/>
            </a:prstGeom>
          </p:spPr>
          <p:txBody>
            <a:bodyPr lIns="50800" tIns="50800" rIns="50800" bIns="50800" rtlCol="0" anchor="ctr"/>
            <a:lstStyle/>
            <a:p>
              <a:pPr algn="ctr">
                <a:lnSpc>
                  <a:spcPts val="2659"/>
                </a:lnSpc>
                <a:spcBef>
                  <a:spcPct val="0"/>
                </a:spcBef>
              </a:pPr>
              <a:endParaRPr/>
            </a:p>
          </p:txBody>
        </p:sp>
      </p:grpSp>
      <p:grpSp>
        <p:nvGrpSpPr>
          <p:cNvPr id="61" name="Group 61"/>
          <p:cNvGrpSpPr/>
          <p:nvPr/>
        </p:nvGrpSpPr>
        <p:grpSpPr>
          <a:xfrm>
            <a:off x="8272107" y="2668916"/>
            <a:ext cx="1934915" cy="3871605"/>
            <a:chOff x="0" y="-38100"/>
            <a:chExt cx="509607" cy="1019682"/>
          </a:xfrm>
        </p:grpSpPr>
        <p:sp>
          <p:nvSpPr>
            <p:cNvPr id="62" name="Freeform 62"/>
            <p:cNvSpPr/>
            <p:nvPr/>
          </p:nvSpPr>
          <p:spPr>
            <a:xfrm>
              <a:off x="0" y="-24678"/>
              <a:ext cx="509607" cy="981582"/>
            </a:xfrm>
            <a:custGeom>
              <a:avLst/>
              <a:gdLst/>
              <a:ahLst/>
              <a:cxnLst/>
              <a:rect l="l" t="t" r="r" b="b"/>
              <a:pathLst>
                <a:path w="509607" h="981582">
                  <a:moveTo>
                    <a:pt x="204060" y="0"/>
                  </a:moveTo>
                  <a:lnTo>
                    <a:pt x="305548" y="0"/>
                  </a:lnTo>
                  <a:cubicBezTo>
                    <a:pt x="359668" y="0"/>
                    <a:pt x="411571" y="21499"/>
                    <a:pt x="449840" y="59768"/>
                  </a:cubicBezTo>
                  <a:cubicBezTo>
                    <a:pt x="488108" y="98036"/>
                    <a:pt x="509607" y="149940"/>
                    <a:pt x="509607" y="204060"/>
                  </a:cubicBezTo>
                  <a:lnTo>
                    <a:pt x="509607" y="777522"/>
                  </a:lnTo>
                  <a:cubicBezTo>
                    <a:pt x="509607" y="831642"/>
                    <a:pt x="488108" y="883546"/>
                    <a:pt x="449840" y="921814"/>
                  </a:cubicBezTo>
                  <a:cubicBezTo>
                    <a:pt x="411571" y="960083"/>
                    <a:pt x="359668" y="981582"/>
                    <a:pt x="305548" y="981582"/>
                  </a:cubicBezTo>
                  <a:lnTo>
                    <a:pt x="204060" y="981582"/>
                  </a:lnTo>
                  <a:cubicBezTo>
                    <a:pt x="149940" y="981582"/>
                    <a:pt x="98036" y="960083"/>
                    <a:pt x="59768" y="921814"/>
                  </a:cubicBezTo>
                  <a:cubicBezTo>
                    <a:pt x="21499" y="883546"/>
                    <a:pt x="0" y="831642"/>
                    <a:pt x="0" y="777522"/>
                  </a:cubicBezTo>
                  <a:lnTo>
                    <a:pt x="0" y="204060"/>
                  </a:lnTo>
                  <a:cubicBezTo>
                    <a:pt x="0" y="149940"/>
                    <a:pt x="21499" y="98036"/>
                    <a:pt x="59768" y="59768"/>
                  </a:cubicBezTo>
                  <a:cubicBezTo>
                    <a:pt x="98036" y="21499"/>
                    <a:pt x="149940" y="0"/>
                    <a:pt x="204060" y="0"/>
                  </a:cubicBezTo>
                  <a:close/>
                </a:path>
              </a:pathLst>
            </a:custGeom>
            <a:solidFill>
              <a:srgbClr val="000000">
                <a:alpha val="0"/>
              </a:srgbClr>
            </a:solidFill>
            <a:ln w="47625" cap="rnd">
              <a:solidFill>
                <a:srgbClr val="4472C4"/>
              </a:solidFill>
              <a:prstDash val="solid"/>
              <a:round/>
            </a:ln>
          </p:spPr>
          <p:txBody>
            <a:bodyPr/>
            <a:lstStyle/>
            <a:p>
              <a:endParaRPr lang="es-CL" dirty="0"/>
            </a:p>
          </p:txBody>
        </p:sp>
        <p:sp>
          <p:nvSpPr>
            <p:cNvPr id="63" name="TextBox 63"/>
            <p:cNvSpPr txBox="1"/>
            <p:nvPr/>
          </p:nvSpPr>
          <p:spPr>
            <a:xfrm>
              <a:off x="0" y="-38100"/>
              <a:ext cx="509607" cy="1019682"/>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91442" y="3964533"/>
            <a:ext cx="18105118" cy="1759594"/>
          </a:xfrm>
          <a:prstGeom prst="rect">
            <a:avLst/>
          </a:prstGeom>
        </p:spPr>
        <p:txBody>
          <a:bodyPr lIns="0" tIns="0" rIns="0" bIns="0" rtlCol="0" anchor="t">
            <a:spAutoFit/>
          </a:bodyPr>
          <a:lstStyle/>
          <a:p>
            <a:pPr algn="ctr">
              <a:lnSpc>
                <a:spcPts val="7920"/>
              </a:lnSpc>
            </a:pPr>
            <a:r>
              <a:rPr lang="en-US" sz="6600">
                <a:solidFill>
                  <a:srgbClr val="000000"/>
                </a:solidFill>
                <a:latin typeface="Calibri (MS)"/>
                <a:ea typeface="Calibri (MS)"/>
                <a:cs typeface="Calibri (MS)"/>
                <a:sym typeface="Calibri (MS)"/>
              </a:rPr>
              <a:t>DEMOSTRACIÓN DEL RESULTADO DEL PROYECTO</a:t>
            </a:r>
          </a:p>
          <a:p>
            <a:pPr algn="ctr">
              <a:lnSpc>
                <a:spcPts val="4320"/>
              </a:lnSpc>
            </a:pPr>
            <a:r>
              <a:rPr lang="en-US" sz="3600">
                <a:solidFill>
                  <a:srgbClr val="767171"/>
                </a:solidFill>
                <a:latin typeface="Calibri (MS)"/>
                <a:ea typeface="Calibri (MS)"/>
                <a:cs typeface="Calibri (MS)"/>
                <a:sym typeface="Calibri (MS)"/>
              </a:rPr>
              <a:t>*Exposición del sistema</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154859"/>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5" name="TextBox 5"/>
          <p:cNvSpPr txBox="1"/>
          <p:nvPr/>
        </p:nvSpPr>
        <p:spPr>
          <a:xfrm>
            <a:off x="182881" y="689949"/>
            <a:ext cx="18105118" cy="1143000"/>
          </a:xfrm>
          <a:prstGeom prst="rect">
            <a:avLst/>
          </a:prstGeom>
        </p:spPr>
        <p:txBody>
          <a:bodyPr lIns="0" tIns="0" rIns="0" bIns="0" rtlCol="0" anchor="t">
            <a:spAutoFit/>
          </a:bodyPr>
          <a:lstStyle/>
          <a:p>
            <a:pPr algn="ctr">
              <a:lnSpc>
                <a:spcPts val="7920"/>
              </a:lnSpc>
            </a:pPr>
            <a:r>
              <a:rPr lang="en-US" sz="6600" b="1">
                <a:solidFill>
                  <a:srgbClr val="000000"/>
                </a:solidFill>
                <a:latin typeface="Calibri (MS) Bold"/>
                <a:ea typeface="Calibri (MS) Bold"/>
                <a:cs typeface="Calibri (MS) Bold"/>
                <a:sym typeface="Calibri (MS) Bold"/>
              </a:rPr>
              <a:t>Resultados obtenidos</a:t>
            </a:r>
          </a:p>
        </p:txBody>
      </p:sp>
      <p:sp>
        <p:nvSpPr>
          <p:cNvPr id="6" name="TextBox 6"/>
          <p:cNvSpPr txBox="1"/>
          <p:nvPr/>
        </p:nvSpPr>
        <p:spPr>
          <a:xfrm>
            <a:off x="1144487" y="8138371"/>
            <a:ext cx="3181469" cy="580390"/>
          </a:xfrm>
          <a:prstGeom prst="rect">
            <a:avLst/>
          </a:prstGeom>
        </p:spPr>
        <p:txBody>
          <a:bodyPr lIns="0" tIns="0" rIns="0" bIns="0" rtlCol="0" anchor="t">
            <a:spAutoFit/>
          </a:bodyPr>
          <a:lstStyle/>
          <a:p>
            <a:pPr algn="ctr">
              <a:lnSpc>
                <a:spcPts val="4759"/>
              </a:lnSpc>
            </a:pPr>
            <a:r>
              <a:rPr lang="en-US" sz="3399" b="1">
                <a:solidFill>
                  <a:srgbClr val="000000"/>
                </a:solidFill>
                <a:latin typeface="Open Sans Bold"/>
                <a:ea typeface="Open Sans Bold"/>
                <a:cs typeface="Open Sans Bold"/>
                <a:sym typeface="Open Sans Bold"/>
              </a:rPr>
              <a:t>Progreso total:</a:t>
            </a:r>
          </a:p>
        </p:txBody>
      </p:sp>
      <p:pic>
        <p:nvPicPr>
          <p:cNvPr id="7" name="Picture 7"/>
          <p:cNvPicPr>
            <a:picLocks noChangeAspect="1"/>
          </p:cNvPicPr>
          <p:nvPr/>
        </p:nvPicPr>
        <p:blipFill>
          <a:blip r:embed="rId3"/>
          <a:stretch>
            <a:fillRect/>
          </a:stretch>
        </p:blipFill>
        <p:spPr>
          <a:xfrm>
            <a:off x="3769325" y="7481654"/>
            <a:ext cx="8680702" cy="1960499"/>
          </a:xfrm>
          <a:prstGeom prst="rect">
            <a:avLst/>
          </a:prstGeom>
        </p:spPr>
      </p:pic>
      <p:graphicFrame>
        <p:nvGraphicFramePr>
          <p:cNvPr id="10" name="Tabla 9">
            <a:extLst>
              <a:ext uri="{FF2B5EF4-FFF2-40B4-BE49-F238E27FC236}">
                <a16:creationId xmlns:a16="http://schemas.microsoft.com/office/drawing/2014/main" id="{368A514B-B6FD-C524-0054-9090C0389EE3}"/>
              </a:ext>
            </a:extLst>
          </p:cNvPr>
          <p:cNvGraphicFramePr>
            <a:graphicFrameLocks noGrp="1"/>
          </p:cNvGraphicFramePr>
          <p:nvPr>
            <p:extLst>
              <p:ext uri="{D42A27DB-BD31-4B8C-83A1-F6EECF244321}">
                <p14:modId xmlns:p14="http://schemas.microsoft.com/office/powerpoint/2010/main" val="2022698182"/>
              </p:ext>
            </p:extLst>
          </p:nvPr>
        </p:nvGraphicFramePr>
        <p:xfrm>
          <a:off x="1005840" y="1989628"/>
          <a:ext cx="15910560" cy="5744672"/>
        </p:xfrm>
        <a:graphic>
          <a:graphicData uri="http://schemas.openxmlformats.org/drawingml/2006/table">
            <a:tbl>
              <a:tblPr/>
              <a:tblGrid>
                <a:gridCol w="3977640">
                  <a:extLst>
                    <a:ext uri="{9D8B030D-6E8A-4147-A177-3AD203B41FA5}">
                      <a16:colId xmlns:a16="http://schemas.microsoft.com/office/drawing/2014/main" val="2696528992"/>
                    </a:ext>
                  </a:extLst>
                </a:gridCol>
                <a:gridCol w="3977640">
                  <a:extLst>
                    <a:ext uri="{9D8B030D-6E8A-4147-A177-3AD203B41FA5}">
                      <a16:colId xmlns:a16="http://schemas.microsoft.com/office/drawing/2014/main" val="2835896972"/>
                    </a:ext>
                  </a:extLst>
                </a:gridCol>
                <a:gridCol w="3977640">
                  <a:extLst>
                    <a:ext uri="{9D8B030D-6E8A-4147-A177-3AD203B41FA5}">
                      <a16:colId xmlns:a16="http://schemas.microsoft.com/office/drawing/2014/main" val="1680526249"/>
                    </a:ext>
                  </a:extLst>
                </a:gridCol>
                <a:gridCol w="3977640">
                  <a:extLst>
                    <a:ext uri="{9D8B030D-6E8A-4147-A177-3AD203B41FA5}">
                      <a16:colId xmlns:a16="http://schemas.microsoft.com/office/drawing/2014/main" val="3665244750"/>
                    </a:ext>
                  </a:extLst>
                </a:gridCol>
              </a:tblGrid>
              <a:tr h="788916">
                <a:tc>
                  <a:txBody>
                    <a:bodyPr/>
                    <a:lstStyle/>
                    <a:p>
                      <a:pPr>
                        <a:buNone/>
                      </a:pPr>
                      <a:r>
                        <a:rPr lang="es-CL" b="1">
                          <a:effectLst/>
                        </a:rPr>
                        <a:t>Componente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500"/>
                    </a:solidFill>
                  </a:tcPr>
                </a:tc>
                <a:tc>
                  <a:txBody>
                    <a:bodyPr/>
                    <a:lstStyle/>
                    <a:p>
                      <a:pPr>
                        <a:buNone/>
                      </a:pPr>
                      <a:r>
                        <a:rPr lang="es-CL" b="1" dirty="0">
                          <a:effectLst/>
                        </a:rPr>
                        <a:t>Tipo</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500"/>
                    </a:solidFill>
                  </a:tcPr>
                </a:tc>
                <a:tc>
                  <a:txBody>
                    <a:bodyPr/>
                    <a:lstStyle/>
                    <a:p>
                      <a:pPr>
                        <a:buNone/>
                      </a:pPr>
                      <a:r>
                        <a:rPr lang="es-CL" b="1">
                          <a:effectLst/>
                        </a:rPr>
                        <a:t>Avance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500"/>
                    </a:solidFill>
                  </a:tcPr>
                </a:tc>
                <a:tc>
                  <a:txBody>
                    <a:bodyPr/>
                    <a:lstStyle/>
                    <a:p>
                      <a:pPr>
                        <a:buNone/>
                      </a:pPr>
                      <a:r>
                        <a:rPr lang="es-CL" b="1">
                          <a:effectLst/>
                        </a:rPr>
                        <a:t>Valor de Negocio</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500"/>
                    </a:solidFill>
                  </a:tcPr>
                </a:tc>
                <a:extLst>
                  <a:ext uri="{0D108BD9-81ED-4DB2-BD59-A6C34878D82A}">
                    <a16:rowId xmlns:a16="http://schemas.microsoft.com/office/drawing/2014/main" val="3709405460"/>
                  </a:ext>
                </a:extLst>
              </a:tr>
              <a:tr h="844481">
                <a:tc>
                  <a:txBody>
                    <a:bodyPr/>
                    <a:lstStyle/>
                    <a:p>
                      <a:pPr>
                        <a:buNone/>
                      </a:pPr>
                      <a:r>
                        <a:rPr lang="es-CL">
                          <a:effectLst/>
                        </a:rPr>
                        <a:t>Portal Cliente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MVP Core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Automatiza inscripción</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3563982768"/>
                  </a:ext>
                </a:extLst>
              </a:tr>
              <a:tr h="844481">
                <a:tc>
                  <a:txBody>
                    <a:bodyPr/>
                    <a:lstStyle/>
                    <a:p>
                      <a:pPr>
                        <a:buNone/>
                      </a:pPr>
                      <a:r>
                        <a:rPr lang="es-CL">
                          <a:effectLst/>
                        </a:rPr>
                        <a:t>Enrolamiento</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MVP Core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Habilita control biométrico</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192810912"/>
                  </a:ext>
                </a:extLst>
              </a:tr>
              <a:tr h="844481">
                <a:tc>
                  <a:txBody>
                    <a:bodyPr/>
                    <a:lstStyle/>
                    <a:p>
                      <a:pPr>
                        <a:buNone/>
                      </a:pPr>
                      <a:r>
                        <a:rPr lang="es-CL">
                          <a:effectLst/>
                        </a:rPr>
                        <a:t>Torniquete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MVP Core</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Valida acceso sin credenciales</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2624608251"/>
                  </a:ext>
                </a:extLst>
              </a:tr>
              <a:tr h="788916">
                <a:tc>
                  <a:txBody>
                    <a:bodyPr/>
                    <a:lstStyle/>
                    <a:p>
                      <a:pPr>
                        <a:buNone/>
                      </a:pPr>
                      <a:r>
                        <a:rPr lang="es-CL">
                          <a:effectLst/>
                        </a:rPr>
                        <a:t>Dashboard </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Post-MVP</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Mejora supervisión</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3356649683"/>
                  </a:ext>
                </a:extLst>
              </a:tr>
              <a:tr h="788916">
                <a:tc>
                  <a:txBody>
                    <a:bodyPr/>
                    <a:lstStyle/>
                    <a:p>
                      <a:pPr>
                        <a:buNone/>
                      </a:pPr>
                      <a:r>
                        <a:rPr lang="es-CL">
                          <a:effectLst/>
                        </a:rPr>
                        <a:t>Reportería</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Post-MVP</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Análisis de datos</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1742718313"/>
                  </a:ext>
                </a:extLst>
              </a:tr>
              <a:tr h="844481">
                <a:tc>
                  <a:txBody>
                    <a:bodyPr/>
                    <a:lstStyle/>
                    <a:p>
                      <a:pPr>
                        <a:buNone/>
                      </a:pPr>
                      <a:r>
                        <a:rPr lang="es-CL">
                          <a:effectLst/>
                        </a:rPr>
                        <a:t>Membresía presencial</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Post-MVP</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a:effectLst/>
                        </a:rPr>
                        <a:t>100%</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tc>
                  <a:txBody>
                    <a:bodyPr/>
                    <a:lstStyle/>
                    <a:p>
                      <a:pPr>
                        <a:buNone/>
                      </a:pPr>
                      <a:r>
                        <a:rPr lang="es-CL" dirty="0">
                          <a:effectLst/>
                        </a:rPr>
                        <a:t>Funcionalidades adicionales</a:t>
                      </a:r>
                    </a:p>
                  </a:txBody>
                  <a:tcPr anchor="ctr">
                    <a:lnL w="15240" cap="flat" cmpd="sng" algn="ctr">
                      <a:solidFill>
                        <a:srgbClr val="172C51"/>
                      </a:solidFill>
                      <a:prstDash val="solid"/>
                      <a:round/>
                      <a:headEnd type="none" w="med" len="med"/>
                      <a:tailEnd type="none" w="med" len="med"/>
                    </a:lnL>
                    <a:lnR w="15240" cap="flat" cmpd="sng" algn="ctr">
                      <a:solidFill>
                        <a:srgbClr val="172C51"/>
                      </a:solidFill>
                      <a:prstDash val="solid"/>
                      <a:round/>
                      <a:headEnd type="none" w="med" len="med"/>
                      <a:tailEnd type="none" w="med" len="med"/>
                    </a:lnR>
                    <a:lnT w="15240" cap="flat" cmpd="sng" algn="ctr">
                      <a:solidFill>
                        <a:srgbClr val="172C51"/>
                      </a:solidFill>
                      <a:prstDash val="solid"/>
                      <a:round/>
                      <a:headEnd type="none" w="med" len="med"/>
                      <a:tailEnd type="none" w="med" len="med"/>
                    </a:lnT>
                    <a:lnB w="15240" cap="flat" cmpd="sng" algn="ctr">
                      <a:solidFill>
                        <a:srgbClr val="172C51"/>
                      </a:solidFill>
                      <a:prstDash val="solid"/>
                      <a:round/>
                      <a:headEnd type="none" w="med" len="med"/>
                      <a:tailEnd type="none" w="med" len="med"/>
                    </a:lnB>
                    <a:solidFill>
                      <a:srgbClr val="FFFFFF"/>
                    </a:solidFill>
                  </a:tcPr>
                </a:tc>
                <a:extLst>
                  <a:ext uri="{0D108BD9-81ED-4DB2-BD59-A6C34878D82A}">
                    <a16:rowId xmlns:a16="http://schemas.microsoft.com/office/drawing/2014/main" val="320330310"/>
                  </a:ext>
                </a:extLst>
              </a:tr>
            </a:tbl>
          </a:graphicData>
        </a:graphic>
      </p:graphicFrame>
      <p:sp>
        <p:nvSpPr>
          <p:cNvPr id="11" name="Rectangle 1">
            <a:extLst>
              <a:ext uri="{FF2B5EF4-FFF2-40B4-BE49-F238E27FC236}">
                <a16:creationId xmlns:a16="http://schemas.microsoft.com/office/drawing/2014/main" id="{EA1820CA-C0A2-B682-C1E3-E808914FF479}"/>
              </a:ext>
            </a:extLst>
          </p:cNvPr>
          <p:cNvSpPr>
            <a:spLocks noChangeArrowheads="1"/>
          </p:cNvSpPr>
          <p:nvPr/>
        </p:nvSpPr>
        <p:spPr bwMode="auto">
          <a:xfrm>
            <a:off x="457200" y="1685925"/>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CL"/>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156680"/>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1028700" y="2315783"/>
            <a:ext cx="13929840" cy="7701788"/>
          </a:xfrm>
          <a:prstGeom prst="rect">
            <a:avLst/>
          </a:prstGeom>
        </p:spPr>
        <p:txBody>
          <a:bodyPr lIns="0" tIns="0" rIns="0" bIns="0" rtlCol="0" anchor="t">
            <a:spAutoFit/>
          </a:bodyPr>
          <a:lstStyle/>
          <a:p>
            <a:pPr algn="l">
              <a:lnSpc>
                <a:spcPts val="4096"/>
              </a:lnSpc>
            </a:pPr>
            <a:r>
              <a:rPr lang="en-US" sz="3200" b="1">
                <a:solidFill>
                  <a:srgbClr val="000000"/>
                </a:solidFill>
                <a:latin typeface="Open Sans Bold"/>
                <a:ea typeface="Open Sans Bold"/>
                <a:cs typeface="Open Sans Bold"/>
                <a:sym typeface="Open Sans Bold"/>
              </a:rPr>
              <a:t>Limitado tiempo de desarrollo:</a:t>
            </a:r>
          </a:p>
          <a:p>
            <a:pPr algn="l">
              <a:lnSpc>
                <a:spcPts val="4096"/>
              </a:lnSpc>
            </a:pPr>
            <a:endParaRPr lang="en-US" sz="3200" b="1">
              <a:solidFill>
                <a:srgbClr val="000000"/>
              </a:solidFill>
              <a:latin typeface="Open Sans Bold"/>
              <a:ea typeface="Open Sans Bold"/>
              <a:cs typeface="Open Sans Bold"/>
              <a:sym typeface="Open Sans Bold"/>
            </a:endParaRPr>
          </a:p>
          <a:p>
            <a:pPr algn="l">
              <a:lnSpc>
                <a:spcPts val="4096"/>
              </a:lnSpc>
            </a:pPr>
            <a:r>
              <a:rPr lang="en-US" sz="3200">
                <a:solidFill>
                  <a:srgbClr val="000000"/>
                </a:solidFill>
                <a:latin typeface="Open Sans"/>
                <a:ea typeface="Open Sans"/>
                <a:cs typeface="Open Sans"/>
                <a:sym typeface="Open Sans"/>
              </a:rPr>
              <a:t>El equipo debió organizar el trabajo en plazos muy acotados, lo que exigió priorizar las funcionalidades esenciales del sistema y distribuir las tareas de forma eficiente para cumplir los objetivos.</a:t>
            </a:r>
          </a:p>
          <a:p>
            <a:pPr algn="l">
              <a:lnSpc>
                <a:spcPts val="4096"/>
              </a:lnSpc>
            </a:pPr>
            <a:endParaRPr lang="en-US" sz="3200">
              <a:solidFill>
                <a:srgbClr val="000000"/>
              </a:solidFill>
              <a:latin typeface="Open Sans"/>
              <a:ea typeface="Open Sans"/>
              <a:cs typeface="Open Sans"/>
              <a:sym typeface="Open Sans"/>
            </a:endParaRPr>
          </a:p>
          <a:p>
            <a:pPr algn="l">
              <a:lnSpc>
                <a:spcPts val="4096"/>
              </a:lnSpc>
            </a:pPr>
            <a:r>
              <a:rPr lang="en-US" sz="3200" b="1">
                <a:solidFill>
                  <a:srgbClr val="000000"/>
                </a:solidFill>
                <a:latin typeface="Open Sans Bold"/>
                <a:ea typeface="Open Sans Bold"/>
                <a:cs typeface="Open Sans Bold"/>
                <a:sym typeface="Open Sans Bold"/>
              </a:rPr>
              <a:t>Falta de experiencia en integración ESP32–software:</a:t>
            </a:r>
          </a:p>
          <a:p>
            <a:pPr algn="l">
              <a:lnSpc>
                <a:spcPts val="4096"/>
              </a:lnSpc>
            </a:pPr>
            <a:endParaRPr lang="en-US" sz="3200" b="1">
              <a:solidFill>
                <a:srgbClr val="000000"/>
              </a:solidFill>
              <a:latin typeface="Open Sans Bold"/>
              <a:ea typeface="Open Sans Bold"/>
              <a:cs typeface="Open Sans Bold"/>
              <a:sym typeface="Open Sans Bold"/>
            </a:endParaRPr>
          </a:p>
          <a:p>
            <a:pPr algn="l">
              <a:lnSpc>
                <a:spcPts val="4096"/>
              </a:lnSpc>
            </a:pPr>
            <a:r>
              <a:rPr lang="en-US" sz="3200">
                <a:solidFill>
                  <a:srgbClr val="000000"/>
                </a:solidFill>
                <a:latin typeface="Open Sans"/>
                <a:ea typeface="Open Sans"/>
                <a:cs typeface="Open Sans"/>
                <a:sym typeface="Open Sans"/>
              </a:rPr>
              <a:t>No contábamos con conocimientos previos sobre cómo simular y programar el funcionamiento del torniquete automatizado, ni sobre la configuración de componentes físicos y su comunicación con el sistema web.</a:t>
            </a:r>
          </a:p>
          <a:p>
            <a:pPr algn="l">
              <a:lnSpc>
                <a:spcPts val="4096"/>
              </a:lnSpc>
            </a:pPr>
            <a:r>
              <a:rPr lang="en-US" sz="3200">
                <a:solidFill>
                  <a:srgbClr val="000000"/>
                </a:solidFill>
                <a:latin typeface="Open Sans"/>
                <a:ea typeface="Open Sans"/>
                <a:cs typeface="Open Sans"/>
                <a:sym typeface="Open Sans"/>
              </a:rPr>
              <a:t>Esto implicó un proceso de aprendizaje autodidacta y de investigación constante para lograr la integración entre el ESP32 con software.</a:t>
            </a:r>
          </a:p>
          <a:p>
            <a:pPr algn="l">
              <a:lnSpc>
                <a:spcPts val="4096"/>
              </a:lnSpc>
            </a:pPr>
            <a:endParaRPr lang="en-US" sz="3200">
              <a:solidFill>
                <a:srgbClr val="000000"/>
              </a:solidFill>
              <a:latin typeface="Open Sans"/>
              <a:ea typeface="Open Sans"/>
              <a:cs typeface="Open Sans"/>
              <a:sym typeface="Open Sans"/>
            </a:endParaRPr>
          </a:p>
        </p:txBody>
      </p:sp>
      <p:sp>
        <p:nvSpPr>
          <p:cNvPr id="5" name="Freeform 5"/>
          <p:cNvSpPr/>
          <p:nvPr/>
        </p:nvSpPr>
        <p:spPr>
          <a:xfrm>
            <a:off x="13943683" y="3656120"/>
            <a:ext cx="3716389" cy="3743615"/>
          </a:xfrm>
          <a:custGeom>
            <a:avLst/>
            <a:gdLst/>
            <a:ahLst/>
            <a:cxnLst/>
            <a:rect l="l" t="t" r="r" b="b"/>
            <a:pathLst>
              <a:path w="3716389" h="3743615">
                <a:moveTo>
                  <a:pt x="0" y="0"/>
                </a:moveTo>
                <a:lnTo>
                  <a:pt x="3716389" y="0"/>
                </a:lnTo>
                <a:lnTo>
                  <a:pt x="3716389" y="3743614"/>
                </a:lnTo>
                <a:lnTo>
                  <a:pt x="0" y="3743614"/>
                </a:lnTo>
                <a:lnTo>
                  <a:pt x="0" y="0"/>
                </a:lnTo>
                <a:close/>
              </a:path>
            </a:pathLst>
          </a:custGeom>
          <a:blipFill>
            <a:blip r:embed="rId3"/>
            <a:stretch>
              <a:fillRect/>
            </a:stretch>
          </a:blipFill>
        </p:spPr>
        <p:txBody>
          <a:bodyPr/>
          <a:lstStyle/>
          <a:p>
            <a:endParaRPr lang="es-CL"/>
          </a:p>
        </p:txBody>
      </p:sp>
      <p:sp>
        <p:nvSpPr>
          <p:cNvPr id="6" name="TextBox 6"/>
          <p:cNvSpPr txBox="1"/>
          <p:nvPr/>
        </p:nvSpPr>
        <p:spPr>
          <a:xfrm>
            <a:off x="0" y="993059"/>
            <a:ext cx="18105118" cy="1143000"/>
          </a:xfrm>
          <a:prstGeom prst="rect">
            <a:avLst/>
          </a:prstGeom>
        </p:spPr>
        <p:txBody>
          <a:bodyPr lIns="0" tIns="0" rIns="0" bIns="0" rtlCol="0" anchor="t">
            <a:spAutoFit/>
          </a:bodyPr>
          <a:lstStyle/>
          <a:p>
            <a:pPr algn="ctr">
              <a:lnSpc>
                <a:spcPts val="7920"/>
              </a:lnSpc>
            </a:pPr>
            <a:r>
              <a:rPr lang="en-US" sz="6600" b="1">
                <a:solidFill>
                  <a:srgbClr val="000000"/>
                </a:solidFill>
                <a:latin typeface="Calibri (MS) Bold"/>
                <a:ea typeface="Calibri (MS) Bold"/>
                <a:cs typeface="Calibri (MS) Bold"/>
                <a:sym typeface="Calibri (MS) Bold"/>
              </a:rPr>
              <a:t>Obstáculos presentados durante el desarrollo</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91440" y="4469263"/>
            <a:ext cx="18105118" cy="1205596"/>
          </a:xfrm>
          <a:prstGeom prst="rect">
            <a:avLst/>
          </a:prstGeom>
        </p:spPr>
        <p:txBody>
          <a:bodyPr lIns="0" tIns="0" rIns="0" bIns="0" rtlCol="0" anchor="t">
            <a:spAutoFit/>
          </a:bodyPr>
          <a:lstStyle/>
          <a:p>
            <a:pPr algn="ctr">
              <a:lnSpc>
                <a:spcPts val="7920"/>
              </a:lnSpc>
            </a:pPr>
            <a:r>
              <a:rPr lang="en-US" sz="6600">
                <a:solidFill>
                  <a:srgbClr val="000000"/>
                </a:solidFill>
                <a:latin typeface="Calibri (MS)"/>
                <a:ea typeface="Calibri (MS)"/>
                <a:cs typeface="Calibri (MS)"/>
                <a:sym typeface="Calibri (MS)"/>
              </a:rPr>
              <a:t>PREGUNTAS DE LA COMISIÓN</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grpSp>
        <p:nvGrpSpPr>
          <p:cNvPr id="4" name="Group 4"/>
          <p:cNvGrpSpPr/>
          <p:nvPr/>
        </p:nvGrpSpPr>
        <p:grpSpPr>
          <a:xfrm>
            <a:off x="6181539" y="2566228"/>
            <a:ext cx="11450241" cy="2039322"/>
            <a:chOff x="0" y="0"/>
            <a:chExt cx="15266988" cy="2719096"/>
          </a:xfrm>
        </p:grpSpPr>
        <p:sp>
          <p:nvSpPr>
            <p:cNvPr id="5" name="Freeform 5"/>
            <p:cNvSpPr/>
            <p:nvPr/>
          </p:nvSpPr>
          <p:spPr>
            <a:xfrm>
              <a:off x="0" y="0"/>
              <a:ext cx="15266924" cy="2719070"/>
            </a:xfrm>
            <a:custGeom>
              <a:avLst/>
              <a:gdLst/>
              <a:ahLst/>
              <a:cxnLst/>
              <a:rect l="l" t="t" r="r" b="b"/>
              <a:pathLst>
                <a:path w="15266924" h="2719070">
                  <a:moveTo>
                    <a:pt x="0" y="271907"/>
                  </a:moveTo>
                  <a:cubicBezTo>
                    <a:pt x="0" y="121793"/>
                    <a:pt x="121793" y="0"/>
                    <a:pt x="271907" y="0"/>
                  </a:cubicBezTo>
                  <a:lnTo>
                    <a:pt x="14995018" y="0"/>
                  </a:lnTo>
                  <a:cubicBezTo>
                    <a:pt x="15145131" y="0"/>
                    <a:pt x="15266924" y="121793"/>
                    <a:pt x="15266924" y="271907"/>
                  </a:cubicBezTo>
                  <a:lnTo>
                    <a:pt x="15266924" y="2447163"/>
                  </a:lnTo>
                  <a:cubicBezTo>
                    <a:pt x="15266924" y="2597277"/>
                    <a:pt x="15145131" y="2719070"/>
                    <a:pt x="14995018" y="2719070"/>
                  </a:cubicBezTo>
                  <a:lnTo>
                    <a:pt x="271907" y="2719070"/>
                  </a:lnTo>
                  <a:cubicBezTo>
                    <a:pt x="121793" y="2719070"/>
                    <a:pt x="0" y="2597404"/>
                    <a:pt x="0" y="2447163"/>
                  </a:cubicBezTo>
                  <a:close/>
                </a:path>
              </a:pathLst>
            </a:custGeom>
            <a:gradFill rotWithShape="1">
              <a:gsLst>
                <a:gs pos="0">
                  <a:srgbClr val="72A7DB">
                    <a:alpha val="100000"/>
                  </a:srgbClr>
                </a:gs>
                <a:gs pos="50000">
                  <a:srgbClr val="559BDB">
                    <a:alpha val="100000"/>
                  </a:srgbClr>
                </a:gs>
                <a:gs pos="100000">
                  <a:srgbClr val="448AC9">
                    <a:alpha val="100000"/>
                  </a:srgbClr>
                </a:gs>
              </a:gsLst>
              <a:lin ang="5400000"/>
            </a:gradFill>
          </p:spPr>
          <p:txBody>
            <a:bodyPr/>
            <a:lstStyle/>
            <a:p>
              <a:endParaRPr lang="es-CL"/>
            </a:p>
          </p:txBody>
        </p:sp>
      </p:grpSp>
      <p:sp>
        <p:nvSpPr>
          <p:cNvPr id="6" name="Freeform 6"/>
          <p:cNvSpPr/>
          <p:nvPr/>
        </p:nvSpPr>
        <p:spPr>
          <a:xfrm>
            <a:off x="8322299" y="2768465"/>
            <a:ext cx="9103347" cy="1612880"/>
          </a:xfrm>
          <a:custGeom>
            <a:avLst/>
            <a:gdLst/>
            <a:ahLst/>
            <a:cxnLst/>
            <a:rect l="l" t="t" r="r" b="b"/>
            <a:pathLst>
              <a:path w="9095864" h="1728910">
                <a:moveTo>
                  <a:pt x="0" y="0"/>
                </a:moveTo>
                <a:lnTo>
                  <a:pt x="9095864" y="0"/>
                </a:lnTo>
                <a:lnTo>
                  <a:pt x="9095864" y="1728910"/>
                </a:lnTo>
                <a:lnTo>
                  <a:pt x="0" y="1728910"/>
                </a:lnTo>
                <a:lnTo>
                  <a:pt x="0" y="0"/>
                </a:lnTo>
                <a:close/>
              </a:path>
            </a:pathLst>
          </a:custGeom>
          <a:blipFill>
            <a:blip r:embed="rId3">
              <a:extLst>
                <a:ext uri="{96DAC541-7B7A-43D3-8B79-37D633B846F1}">
                  <asvg:svgBlip xmlns:asvg="http://schemas.microsoft.com/office/drawing/2016/SVG/main" r:embed="rId4"/>
                </a:ext>
              </a:extLst>
            </a:blip>
            <a:stretch>
              <a:fillRect t="-10112" b="-10112"/>
            </a:stretch>
          </a:blipFill>
        </p:spPr>
        <p:txBody>
          <a:bodyPr/>
          <a:lstStyle/>
          <a:p>
            <a:endParaRPr lang="es-CL" dirty="0"/>
          </a:p>
        </p:txBody>
      </p:sp>
      <p:grpSp>
        <p:nvGrpSpPr>
          <p:cNvPr id="7" name="Group 7"/>
          <p:cNvGrpSpPr/>
          <p:nvPr/>
        </p:nvGrpSpPr>
        <p:grpSpPr>
          <a:xfrm>
            <a:off x="6385470" y="2770159"/>
            <a:ext cx="2150446" cy="1631457"/>
            <a:chOff x="0" y="0"/>
            <a:chExt cx="2867261" cy="2175276"/>
          </a:xfrm>
        </p:grpSpPr>
        <p:sp>
          <p:nvSpPr>
            <p:cNvPr id="8" name="Freeform 8"/>
            <p:cNvSpPr/>
            <p:nvPr/>
          </p:nvSpPr>
          <p:spPr>
            <a:xfrm>
              <a:off x="0" y="0"/>
              <a:ext cx="2867327" cy="2175256"/>
            </a:xfrm>
            <a:custGeom>
              <a:avLst/>
              <a:gdLst/>
              <a:ahLst/>
              <a:cxnLst/>
              <a:rect l="l" t="t" r="r" b="b"/>
              <a:pathLst>
                <a:path w="2867327" h="2175256">
                  <a:moveTo>
                    <a:pt x="0" y="217551"/>
                  </a:moveTo>
                  <a:cubicBezTo>
                    <a:pt x="0" y="97409"/>
                    <a:pt x="91471" y="0"/>
                    <a:pt x="204289" y="0"/>
                  </a:cubicBezTo>
                  <a:lnTo>
                    <a:pt x="2663033" y="0"/>
                  </a:lnTo>
                  <a:cubicBezTo>
                    <a:pt x="2775852" y="0"/>
                    <a:pt x="2867327" y="97409"/>
                    <a:pt x="2867327" y="217551"/>
                  </a:cubicBezTo>
                  <a:lnTo>
                    <a:pt x="2867327" y="1957705"/>
                  </a:lnTo>
                  <a:cubicBezTo>
                    <a:pt x="2867327" y="2077847"/>
                    <a:pt x="2775852" y="2175256"/>
                    <a:pt x="2663033" y="2175256"/>
                  </a:cubicBezTo>
                  <a:lnTo>
                    <a:pt x="204289" y="2175256"/>
                  </a:lnTo>
                  <a:cubicBezTo>
                    <a:pt x="91471" y="2175256"/>
                    <a:pt x="0" y="2077847"/>
                    <a:pt x="0" y="1957705"/>
                  </a:cubicBezTo>
                  <a:close/>
                </a:path>
              </a:pathLst>
            </a:custGeom>
            <a:solidFill>
              <a:srgbClr val="D4D3D5"/>
            </a:solidFill>
          </p:spPr>
          <p:txBody>
            <a:bodyPr/>
            <a:lstStyle/>
            <a:p>
              <a:endParaRPr lang="es-CL"/>
            </a:p>
          </p:txBody>
        </p:sp>
      </p:grpSp>
      <p:grpSp>
        <p:nvGrpSpPr>
          <p:cNvPr id="9" name="Group 9"/>
          <p:cNvGrpSpPr/>
          <p:nvPr/>
        </p:nvGrpSpPr>
        <p:grpSpPr>
          <a:xfrm>
            <a:off x="6181539" y="4809482"/>
            <a:ext cx="11450241" cy="2039322"/>
            <a:chOff x="0" y="0"/>
            <a:chExt cx="15266988" cy="2719096"/>
          </a:xfrm>
        </p:grpSpPr>
        <p:sp>
          <p:nvSpPr>
            <p:cNvPr id="10" name="Freeform 10"/>
            <p:cNvSpPr/>
            <p:nvPr/>
          </p:nvSpPr>
          <p:spPr>
            <a:xfrm>
              <a:off x="0" y="0"/>
              <a:ext cx="15266924" cy="2719070"/>
            </a:xfrm>
            <a:custGeom>
              <a:avLst/>
              <a:gdLst/>
              <a:ahLst/>
              <a:cxnLst/>
              <a:rect l="l" t="t" r="r" b="b"/>
              <a:pathLst>
                <a:path w="15266924" h="2719070">
                  <a:moveTo>
                    <a:pt x="0" y="271907"/>
                  </a:moveTo>
                  <a:cubicBezTo>
                    <a:pt x="0" y="121793"/>
                    <a:pt x="121793" y="0"/>
                    <a:pt x="271907" y="0"/>
                  </a:cubicBezTo>
                  <a:lnTo>
                    <a:pt x="14995018" y="0"/>
                  </a:lnTo>
                  <a:cubicBezTo>
                    <a:pt x="15145131" y="0"/>
                    <a:pt x="15266924" y="121793"/>
                    <a:pt x="15266924" y="271907"/>
                  </a:cubicBezTo>
                  <a:lnTo>
                    <a:pt x="15266924" y="2447163"/>
                  </a:lnTo>
                  <a:cubicBezTo>
                    <a:pt x="15266924" y="2597277"/>
                    <a:pt x="15145131" y="2719070"/>
                    <a:pt x="14995018" y="2719070"/>
                  </a:cubicBezTo>
                  <a:lnTo>
                    <a:pt x="271907" y="2719070"/>
                  </a:lnTo>
                  <a:cubicBezTo>
                    <a:pt x="121793" y="2719070"/>
                    <a:pt x="0" y="2597404"/>
                    <a:pt x="0" y="2447163"/>
                  </a:cubicBezTo>
                  <a:close/>
                </a:path>
              </a:pathLst>
            </a:custGeom>
            <a:gradFill rotWithShape="1">
              <a:gsLst>
                <a:gs pos="0">
                  <a:srgbClr val="72A7DB">
                    <a:alpha val="100000"/>
                  </a:srgbClr>
                </a:gs>
                <a:gs pos="50000">
                  <a:srgbClr val="559BDB">
                    <a:alpha val="100000"/>
                  </a:srgbClr>
                </a:gs>
                <a:gs pos="100000">
                  <a:srgbClr val="448AC9">
                    <a:alpha val="100000"/>
                  </a:srgbClr>
                </a:gs>
              </a:gsLst>
              <a:lin ang="5400000"/>
            </a:gradFill>
          </p:spPr>
          <p:txBody>
            <a:bodyPr/>
            <a:lstStyle/>
            <a:p>
              <a:endParaRPr lang="es-CL"/>
            </a:p>
          </p:txBody>
        </p:sp>
      </p:grpSp>
      <p:sp>
        <p:nvSpPr>
          <p:cNvPr id="11" name="Freeform 11"/>
          <p:cNvSpPr/>
          <p:nvPr/>
        </p:nvSpPr>
        <p:spPr>
          <a:xfrm>
            <a:off x="8336813" y="5013414"/>
            <a:ext cx="9088833" cy="1651698"/>
          </a:xfrm>
          <a:custGeom>
            <a:avLst/>
            <a:gdLst/>
            <a:ahLst/>
            <a:cxnLst/>
            <a:rect l="l" t="t" r="r" b="b"/>
            <a:pathLst>
              <a:path w="9095864" h="1728910">
                <a:moveTo>
                  <a:pt x="0" y="0"/>
                </a:moveTo>
                <a:lnTo>
                  <a:pt x="9095864" y="0"/>
                </a:lnTo>
                <a:lnTo>
                  <a:pt x="9095864" y="1728910"/>
                </a:lnTo>
                <a:lnTo>
                  <a:pt x="0" y="1728910"/>
                </a:lnTo>
                <a:lnTo>
                  <a:pt x="0" y="0"/>
                </a:lnTo>
                <a:close/>
              </a:path>
            </a:pathLst>
          </a:custGeom>
          <a:blipFill>
            <a:blip r:embed="rId3">
              <a:extLst>
                <a:ext uri="{96DAC541-7B7A-43D3-8B79-37D633B846F1}">
                  <asvg:svgBlip xmlns:asvg="http://schemas.microsoft.com/office/drawing/2016/SVG/main" r:embed="rId4"/>
                </a:ext>
              </a:extLst>
            </a:blip>
            <a:stretch>
              <a:fillRect t="-10112" b="-10112"/>
            </a:stretch>
          </a:blipFill>
        </p:spPr>
        <p:txBody>
          <a:bodyPr/>
          <a:lstStyle/>
          <a:p>
            <a:endParaRPr lang="es-CL"/>
          </a:p>
        </p:txBody>
      </p:sp>
      <p:grpSp>
        <p:nvGrpSpPr>
          <p:cNvPr id="12" name="Group 12"/>
          <p:cNvGrpSpPr/>
          <p:nvPr/>
        </p:nvGrpSpPr>
        <p:grpSpPr>
          <a:xfrm>
            <a:off x="6385470" y="5013414"/>
            <a:ext cx="2150446" cy="1631457"/>
            <a:chOff x="0" y="0"/>
            <a:chExt cx="2867261" cy="2175276"/>
          </a:xfrm>
        </p:grpSpPr>
        <p:sp>
          <p:nvSpPr>
            <p:cNvPr id="13" name="Freeform 13"/>
            <p:cNvSpPr/>
            <p:nvPr/>
          </p:nvSpPr>
          <p:spPr>
            <a:xfrm>
              <a:off x="0" y="0"/>
              <a:ext cx="2867327" cy="2175256"/>
            </a:xfrm>
            <a:custGeom>
              <a:avLst/>
              <a:gdLst/>
              <a:ahLst/>
              <a:cxnLst/>
              <a:rect l="l" t="t" r="r" b="b"/>
              <a:pathLst>
                <a:path w="2867327" h="2175256">
                  <a:moveTo>
                    <a:pt x="0" y="217551"/>
                  </a:moveTo>
                  <a:cubicBezTo>
                    <a:pt x="0" y="97409"/>
                    <a:pt x="91471" y="0"/>
                    <a:pt x="204289" y="0"/>
                  </a:cubicBezTo>
                  <a:lnTo>
                    <a:pt x="2663033" y="0"/>
                  </a:lnTo>
                  <a:cubicBezTo>
                    <a:pt x="2775852" y="0"/>
                    <a:pt x="2867327" y="97409"/>
                    <a:pt x="2867327" y="217551"/>
                  </a:cubicBezTo>
                  <a:lnTo>
                    <a:pt x="2867327" y="1957705"/>
                  </a:lnTo>
                  <a:cubicBezTo>
                    <a:pt x="2867327" y="2077847"/>
                    <a:pt x="2775852" y="2175256"/>
                    <a:pt x="2663033" y="2175256"/>
                  </a:cubicBezTo>
                  <a:lnTo>
                    <a:pt x="204289" y="2175256"/>
                  </a:lnTo>
                  <a:cubicBezTo>
                    <a:pt x="91471" y="2175256"/>
                    <a:pt x="0" y="2077847"/>
                    <a:pt x="0" y="1957705"/>
                  </a:cubicBezTo>
                  <a:close/>
                </a:path>
              </a:pathLst>
            </a:custGeom>
            <a:solidFill>
              <a:srgbClr val="D0D1CB"/>
            </a:solidFill>
          </p:spPr>
          <p:txBody>
            <a:bodyPr/>
            <a:lstStyle/>
            <a:p>
              <a:endParaRPr lang="es-CL"/>
            </a:p>
          </p:txBody>
        </p:sp>
      </p:grpSp>
      <p:grpSp>
        <p:nvGrpSpPr>
          <p:cNvPr id="14" name="Group 14"/>
          <p:cNvGrpSpPr/>
          <p:nvPr/>
        </p:nvGrpSpPr>
        <p:grpSpPr>
          <a:xfrm>
            <a:off x="6181539" y="7052736"/>
            <a:ext cx="11450241" cy="2039322"/>
            <a:chOff x="0" y="0"/>
            <a:chExt cx="15266988" cy="2719096"/>
          </a:xfrm>
        </p:grpSpPr>
        <p:sp>
          <p:nvSpPr>
            <p:cNvPr id="15" name="Freeform 15"/>
            <p:cNvSpPr/>
            <p:nvPr/>
          </p:nvSpPr>
          <p:spPr>
            <a:xfrm>
              <a:off x="0" y="0"/>
              <a:ext cx="15266924" cy="2719070"/>
            </a:xfrm>
            <a:custGeom>
              <a:avLst/>
              <a:gdLst/>
              <a:ahLst/>
              <a:cxnLst/>
              <a:rect l="l" t="t" r="r" b="b"/>
              <a:pathLst>
                <a:path w="15266924" h="2719070">
                  <a:moveTo>
                    <a:pt x="0" y="271907"/>
                  </a:moveTo>
                  <a:cubicBezTo>
                    <a:pt x="0" y="121793"/>
                    <a:pt x="121793" y="0"/>
                    <a:pt x="271907" y="0"/>
                  </a:cubicBezTo>
                  <a:lnTo>
                    <a:pt x="14995018" y="0"/>
                  </a:lnTo>
                  <a:cubicBezTo>
                    <a:pt x="15145131" y="0"/>
                    <a:pt x="15266924" y="121793"/>
                    <a:pt x="15266924" y="271907"/>
                  </a:cubicBezTo>
                  <a:lnTo>
                    <a:pt x="15266924" y="2447163"/>
                  </a:lnTo>
                  <a:cubicBezTo>
                    <a:pt x="15266924" y="2597277"/>
                    <a:pt x="15145131" y="2719070"/>
                    <a:pt x="14995018" y="2719070"/>
                  </a:cubicBezTo>
                  <a:lnTo>
                    <a:pt x="271907" y="2719070"/>
                  </a:lnTo>
                  <a:cubicBezTo>
                    <a:pt x="121793" y="2719070"/>
                    <a:pt x="0" y="2597404"/>
                    <a:pt x="0" y="2447163"/>
                  </a:cubicBezTo>
                  <a:close/>
                </a:path>
              </a:pathLst>
            </a:custGeom>
            <a:gradFill rotWithShape="1">
              <a:gsLst>
                <a:gs pos="0">
                  <a:srgbClr val="72A7DB">
                    <a:alpha val="100000"/>
                  </a:srgbClr>
                </a:gs>
                <a:gs pos="50000">
                  <a:srgbClr val="559BDB">
                    <a:alpha val="100000"/>
                  </a:srgbClr>
                </a:gs>
                <a:gs pos="100000">
                  <a:srgbClr val="448AC9">
                    <a:alpha val="100000"/>
                  </a:srgbClr>
                </a:gs>
              </a:gsLst>
              <a:lin ang="5400000"/>
            </a:gradFill>
          </p:spPr>
          <p:txBody>
            <a:bodyPr/>
            <a:lstStyle/>
            <a:p>
              <a:endParaRPr lang="es-CL"/>
            </a:p>
          </p:txBody>
        </p:sp>
      </p:grpSp>
      <p:sp>
        <p:nvSpPr>
          <p:cNvPr id="16" name="Freeform 16"/>
          <p:cNvSpPr/>
          <p:nvPr/>
        </p:nvSpPr>
        <p:spPr>
          <a:xfrm>
            <a:off x="8153400" y="7276923"/>
            <a:ext cx="9272246" cy="1602866"/>
          </a:xfrm>
          <a:custGeom>
            <a:avLst/>
            <a:gdLst/>
            <a:ahLst/>
            <a:cxnLst/>
            <a:rect l="l" t="t" r="r" b="b"/>
            <a:pathLst>
              <a:path w="8945984" h="1602866">
                <a:moveTo>
                  <a:pt x="0" y="0"/>
                </a:moveTo>
                <a:lnTo>
                  <a:pt x="8945984" y="0"/>
                </a:lnTo>
                <a:lnTo>
                  <a:pt x="8945984" y="1602865"/>
                </a:lnTo>
                <a:lnTo>
                  <a:pt x="0" y="1602865"/>
                </a:lnTo>
                <a:lnTo>
                  <a:pt x="0" y="0"/>
                </a:lnTo>
                <a:close/>
              </a:path>
            </a:pathLst>
          </a:custGeom>
          <a:blipFill>
            <a:blip r:embed="rId3">
              <a:extLst>
                <a:ext uri="{96DAC541-7B7A-43D3-8B79-37D633B846F1}">
                  <asvg:svgBlip xmlns:asvg="http://schemas.microsoft.com/office/drawing/2016/SVG/main" r:embed="rId4"/>
                </a:ext>
              </a:extLst>
            </a:blip>
            <a:stretch>
              <a:fillRect l="-114" t="-24003" b="-3684"/>
            </a:stretch>
          </a:blipFill>
        </p:spPr>
        <p:txBody>
          <a:bodyPr/>
          <a:lstStyle/>
          <a:p>
            <a:endParaRPr lang="es-CL" dirty="0"/>
          </a:p>
        </p:txBody>
      </p:sp>
      <p:grpSp>
        <p:nvGrpSpPr>
          <p:cNvPr id="17" name="Group 17"/>
          <p:cNvGrpSpPr/>
          <p:nvPr/>
        </p:nvGrpSpPr>
        <p:grpSpPr>
          <a:xfrm>
            <a:off x="6385470" y="7256668"/>
            <a:ext cx="2150446" cy="1631457"/>
            <a:chOff x="0" y="0"/>
            <a:chExt cx="2867261" cy="2175276"/>
          </a:xfrm>
        </p:grpSpPr>
        <p:sp>
          <p:nvSpPr>
            <p:cNvPr id="18" name="Freeform 18"/>
            <p:cNvSpPr/>
            <p:nvPr/>
          </p:nvSpPr>
          <p:spPr>
            <a:xfrm>
              <a:off x="0" y="0"/>
              <a:ext cx="2867327" cy="2175256"/>
            </a:xfrm>
            <a:custGeom>
              <a:avLst/>
              <a:gdLst/>
              <a:ahLst/>
              <a:cxnLst/>
              <a:rect l="l" t="t" r="r" b="b"/>
              <a:pathLst>
                <a:path w="2867327" h="2175256">
                  <a:moveTo>
                    <a:pt x="0" y="217551"/>
                  </a:moveTo>
                  <a:cubicBezTo>
                    <a:pt x="0" y="97409"/>
                    <a:pt x="91471" y="0"/>
                    <a:pt x="204289" y="0"/>
                  </a:cubicBezTo>
                  <a:lnTo>
                    <a:pt x="2663033" y="0"/>
                  </a:lnTo>
                  <a:cubicBezTo>
                    <a:pt x="2775852" y="0"/>
                    <a:pt x="2867327" y="97409"/>
                    <a:pt x="2867327" y="217551"/>
                  </a:cubicBezTo>
                  <a:lnTo>
                    <a:pt x="2867327" y="1957705"/>
                  </a:lnTo>
                  <a:cubicBezTo>
                    <a:pt x="2867327" y="2077847"/>
                    <a:pt x="2775852" y="2175256"/>
                    <a:pt x="2663033" y="2175256"/>
                  </a:cubicBezTo>
                  <a:lnTo>
                    <a:pt x="204289" y="2175256"/>
                  </a:lnTo>
                  <a:cubicBezTo>
                    <a:pt x="91471" y="2175256"/>
                    <a:pt x="0" y="2077847"/>
                    <a:pt x="0" y="1957705"/>
                  </a:cubicBezTo>
                  <a:close/>
                </a:path>
              </a:pathLst>
            </a:custGeom>
            <a:solidFill>
              <a:srgbClr val="DAE0DB"/>
            </a:solidFill>
          </p:spPr>
          <p:txBody>
            <a:bodyPr/>
            <a:lstStyle/>
            <a:p>
              <a:endParaRPr lang="es-CL"/>
            </a:p>
          </p:txBody>
        </p:sp>
      </p:grpSp>
      <p:sp>
        <p:nvSpPr>
          <p:cNvPr id="19" name="AutoShape 19"/>
          <p:cNvSpPr/>
          <p:nvPr/>
        </p:nvSpPr>
        <p:spPr>
          <a:xfrm rot="13305">
            <a:off x="-11929" y="1137040"/>
            <a:ext cx="6152284" cy="0"/>
          </a:xfrm>
          <a:prstGeom prst="line">
            <a:avLst/>
          </a:prstGeom>
          <a:ln w="9525" cap="rnd">
            <a:solidFill>
              <a:srgbClr val="000000"/>
            </a:solidFill>
            <a:prstDash val="solid"/>
            <a:headEnd type="none" w="sm" len="sm"/>
            <a:tailEnd type="none" w="sm" len="sm"/>
          </a:ln>
        </p:spPr>
        <p:txBody>
          <a:bodyPr/>
          <a:lstStyle/>
          <a:p>
            <a:endParaRPr lang="es-CL"/>
          </a:p>
        </p:txBody>
      </p:sp>
      <p:sp>
        <p:nvSpPr>
          <p:cNvPr id="20" name="Freeform 20"/>
          <p:cNvSpPr/>
          <p:nvPr/>
        </p:nvSpPr>
        <p:spPr>
          <a:xfrm>
            <a:off x="6577466" y="7276923"/>
            <a:ext cx="1766454" cy="1629614"/>
          </a:xfrm>
          <a:custGeom>
            <a:avLst/>
            <a:gdLst/>
            <a:ahLst/>
            <a:cxnLst/>
            <a:rect l="l" t="t" r="r" b="b"/>
            <a:pathLst>
              <a:path w="1766454" h="1629614">
                <a:moveTo>
                  <a:pt x="0" y="0"/>
                </a:moveTo>
                <a:lnTo>
                  <a:pt x="1766454" y="0"/>
                </a:lnTo>
                <a:lnTo>
                  <a:pt x="1766454" y="1629614"/>
                </a:lnTo>
                <a:lnTo>
                  <a:pt x="0" y="1629614"/>
                </a:lnTo>
                <a:lnTo>
                  <a:pt x="0" y="0"/>
                </a:lnTo>
                <a:close/>
              </a:path>
            </a:pathLst>
          </a:custGeom>
          <a:blipFill>
            <a:blip r:embed="rId5"/>
            <a:stretch>
              <a:fillRect t="-15713" b="-32830"/>
            </a:stretch>
          </a:blipFill>
        </p:spPr>
        <p:txBody>
          <a:bodyPr/>
          <a:lstStyle/>
          <a:p>
            <a:endParaRPr lang="es-CL"/>
          </a:p>
        </p:txBody>
      </p:sp>
      <p:sp>
        <p:nvSpPr>
          <p:cNvPr id="21" name="Freeform 21"/>
          <p:cNvSpPr/>
          <p:nvPr/>
        </p:nvSpPr>
        <p:spPr>
          <a:xfrm>
            <a:off x="6479577" y="5041921"/>
            <a:ext cx="1962233" cy="1574443"/>
          </a:xfrm>
          <a:custGeom>
            <a:avLst/>
            <a:gdLst/>
            <a:ahLst/>
            <a:cxnLst/>
            <a:rect l="l" t="t" r="r" b="b"/>
            <a:pathLst>
              <a:path w="1962233" h="1574443">
                <a:moveTo>
                  <a:pt x="0" y="0"/>
                </a:moveTo>
                <a:lnTo>
                  <a:pt x="1962232" y="0"/>
                </a:lnTo>
                <a:lnTo>
                  <a:pt x="1962232" y="1574443"/>
                </a:lnTo>
                <a:lnTo>
                  <a:pt x="0" y="1574443"/>
                </a:lnTo>
                <a:lnTo>
                  <a:pt x="0" y="0"/>
                </a:lnTo>
                <a:close/>
              </a:path>
            </a:pathLst>
          </a:custGeom>
          <a:blipFill>
            <a:blip r:embed="rId6"/>
            <a:stretch>
              <a:fillRect r="-9954"/>
            </a:stretch>
          </a:blipFill>
        </p:spPr>
        <p:txBody>
          <a:bodyPr/>
          <a:lstStyle/>
          <a:p>
            <a:endParaRPr lang="es-CL"/>
          </a:p>
        </p:txBody>
      </p:sp>
      <p:sp>
        <p:nvSpPr>
          <p:cNvPr id="22" name="Freeform 22"/>
          <p:cNvSpPr/>
          <p:nvPr/>
        </p:nvSpPr>
        <p:spPr>
          <a:xfrm>
            <a:off x="6479577" y="2882210"/>
            <a:ext cx="2006716" cy="1517697"/>
          </a:xfrm>
          <a:custGeom>
            <a:avLst/>
            <a:gdLst/>
            <a:ahLst/>
            <a:cxnLst/>
            <a:rect l="l" t="t" r="r" b="b"/>
            <a:pathLst>
              <a:path w="2006716" h="1517697">
                <a:moveTo>
                  <a:pt x="0" y="0"/>
                </a:moveTo>
                <a:lnTo>
                  <a:pt x="2006716" y="0"/>
                </a:lnTo>
                <a:lnTo>
                  <a:pt x="2006716" y="1517696"/>
                </a:lnTo>
                <a:lnTo>
                  <a:pt x="0" y="1517696"/>
                </a:lnTo>
                <a:lnTo>
                  <a:pt x="0" y="0"/>
                </a:lnTo>
                <a:close/>
              </a:path>
            </a:pathLst>
          </a:custGeom>
          <a:blipFill>
            <a:blip r:embed="rId7"/>
            <a:stretch>
              <a:fillRect l="-20472" r="-11881"/>
            </a:stretch>
          </a:blipFill>
        </p:spPr>
        <p:txBody>
          <a:bodyPr/>
          <a:lstStyle/>
          <a:p>
            <a:endParaRPr lang="es-CL"/>
          </a:p>
        </p:txBody>
      </p:sp>
      <p:sp>
        <p:nvSpPr>
          <p:cNvPr id="23" name="TextBox 23"/>
          <p:cNvSpPr txBox="1"/>
          <p:nvPr/>
        </p:nvSpPr>
        <p:spPr>
          <a:xfrm>
            <a:off x="8732640" y="3061425"/>
            <a:ext cx="8894869" cy="1154162"/>
          </a:xfrm>
          <a:prstGeom prst="rect">
            <a:avLst/>
          </a:prstGeom>
        </p:spPr>
        <p:txBody>
          <a:bodyPr lIns="0" tIns="0" rIns="0" bIns="0" rtlCol="0" anchor="t">
            <a:spAutoFit/>
          </a:bodyPr>
          <a:lstStyle/>
          <a:p>
            <a:pPr algn="l">
              <a:lnSpc>
                <a:spcPts val="3023"/>
              </a:lnSpc>
            </a:pPr>
            <a:r>
              <a:rPr lang="en-US" sz="2799" dirty="0">
                <a:solidFill>
                  <a:srgbClr val="FFFFFF"/>
                </a:solidFill>
                <a:latin typeface="Calibri (MS)"/>
                <a:ea typeface="Calibri (MS)"/>
                <a:cs typeface="Calibri (MS)"/>
                <a:sym typeface="Calibri (MS)"/>
              </a:rPr>
              <a:t>Manolo Díaz</a:t>
            </a:r>
          </a:p>
          <a:p>
            <a:pPr marL="506728" lvl="2" indent="-168909" algn="l">
              <a:lnSpc>
                <a:spcPts val="3023"/>
              </a:lnSpc>
              <a:buFont typeface="Arial"/>
              <a:buChar char="⚬"/>
            </a:pPr>
            <a:r>
              <a:rPr lang="en-US" sz="2799" dirty="0">
                <a:solidFill>
                  <a:srgbClr val="FFFFFF"/>
                </a:solidFill>
                <a:latin typeface="Calibri (MS)"/>
                <a:ea typeface="Calibri (MS)"/>
                <a:cs typeface="Calibri (MS)"/>
                <a:sym typeface="Calibri (MS)"/>
              </a:rPr>
              <a:t>Scrum Master </a:t>
            </a:r>
          </a:p>
          <a:p>
            <a:pPr marL="506728" lvl="2" indent="-168909" algn="l">
              <a:lnSpc>
                <a:spcPts val="3023"/>
              </a:lnSpc>
              <a:buFont typeface="Arial"/>
              <a:buChar char="⚬"/>
            </a:pPr>
            <a:r>
              <a:rPr lang="en-US" sz="2799" dirty="0" err="1">
                <a:solidFill>
                  <a:srgbClr val="FFFFFF"/>
                </a:solidFill>
                <a:latin typeface="Calibri (MS)"/>
                <a:ea typeface="Calibri (MS)"/>
                <a:cs typeface="Calibri (MS)"/>
                <a:sym typeface="Calibri (MS)"/>
              </a:rPr>
              <a:t>Arquitecto</a:t>
            </a:r>
            <a:r>
              <a:rPr lang="en-US" sz="2799" dirty="0">
                <a:solidFill>
                  <a:srgbClr val="FFFFFF"/>
                </a:solidFill>
                <a:latin typeface="Calibri (MS)"/>
                <a:ea typeface="Calibri (MS)"/>
                <a:cs typeface="Calibri (MS)"/>
                <a:sym typeface="Calibri (MS)"/>
              </a:rPr>
              <a:t> de Software</a:t>
            </a:r>
          </a:p>
        </p:txBody>
      </p:sp>
      <p:sp>
        <p:nvSpPr>
          <p:cNvPr id="24" name="TextBox 24"/>
          <p:cNvSpPr txBox="1"/>
          <p:nvPr/>
        </p:nvSpPr>
        <p:spPr>
          <a:xfrm>
            <a:off x="8754791" y="5284385"/>
            <a:ext cx="8854575" cy="1223772"/>
          </a:xfrm>
          <a:prstGeom prst="rect">
            <a:avLst/>
          </a:prstGeom>
        </p:spPr>
        <p:txBody>
          <a:bodyPr lIns="0" tIns="0" rIns="0" bIns="0" rtlCol="0" anchor="t">
            <a:spAutoFit/>
          </a:bodyPr>
          <a:lstStyle/>
          <a:p>
            <a:pPr algn="l">
              <a:lnSpc>
                <a:spcPts val="3023"/>
              </a:lnSpc>
            </a:pPr>
            <a:r>
              <a:rPr lang="en-US" sz="2799" dirty="0">
                <a:solidFill>
                  <a:srgbClr val="FFFFFF"/>
                </a:solidFill>
                <a:latin typeface="Calibri (MS)"/>
                <a:ea typeface="Calibri (MS)"/>
                <a:cs typeface="Calibri (MS)"/>
                <a:sym typeface="Calibri (MS)"/>
              </a:rPr>
              <a:t>Amaro Herrera</a:t>
            </a:r>
          </a:p>
          <a:p>
            <a:pPr marL="506730" lvl="2" indent="-168910" algn="l">
              <a:lnSpc>
                <a:spcPts val="3023"/>
              </a:lnSpc>
              <a:buFont typeface="Arial"/>
              <a:buChar char="⚬"/>
            </a:pPr>
            <a:r>
              <a:rPr lang="en-US" sz="2799" dirty="0">
                <a:solidFill>
                  <a:srgbClr val="FFFFFF"/>
                </a:solidFill>
                <a:latin typeface="Calibri (MS)"/>
                <a:ea typeface="Calibri (MS)"/>
                <a:cs typeface="Calibri (MS)"/>
                <a:sym typeface="Calibri (MS)"/>
              </a:rPr>
              <a:t>Product Owner </a:t>
            </a:r>
          </a:p>
          <a:p>
            <a:pPr marL="506730" lvl="2" indent="-168910" algn="l">
              <a:lnSpc>
                <a:spcPts val="3023"/>
              </a:lnSpc>
              <a:buFont typeface="Arial"/>
              <a:buChar char="⚬"/>
            </a:pPr>
            <a:r>
              <a:rPr lang="en-US" sz="2799" dirty="0" err="1">
                <a:solidFill>
                  <a:srgbClr val="FFFFFF"/>
                </a:solidFill>
                <a:latin typeface="Calibri (MS)"/>
                <a:ea typeface="Calibri (MS)"/>
                <a:cs typeface="Calibri (MS)"/>
                <a:sym typeface="Calibri (MS)"/>
              </a:rPr>
              <a:t>Desarrollador</a:t>
            </a:r>
            <a:r>
              <a:rPr lang="en-US" sz="2799" dirty="0">
                <a:solidFill>
                  <a:srgbClr val="FFFFFF"/>
                </a:solidFill>
                <a:latin typeface="Calibri (MS)"/>
                <a:ea typeface="Calibri (MS)"/>
                <a:cs typeface="Calibri (MS)"/>
                <a:sym typeface="Calibri (MS)"/>
              </a:rPr>
              <a:t> </a:t>
            </a:r>
            <a:r>
              <a:rPr lang="en-US" sz="2799" dirty="0" err="1">
                <a:solidFill>
                  <a:srgbClr val="FFFFFF"/>
                </a:solidFill>
                <a:latin typeface="Calibri (MS)"/>
                <a:ea typeface="Calibri (MS)"/>
                <a:cs typeface="Calibri (MS)"/>
                <a:sym typeface="Calibri (MS)"/>
              </a:rPr>
              <a:t>Fullstack</a:t>
            </a:r>
            <a:r>
              <a:rPr lang="en-US" sz="2799" dirty="0">
                <a:solidFill>
                  <a:srgbClr val="FFFFFF"/>
                </a:solidFill>
                <a:latin typeface="Calibri (MS)"/>
                <a:ea typeface="Calibri (MS)"/>
                <a:cs typeface="Calibri (MS)"/>
                <a:sym typeface="Calibri (MS)"/>
              </a:rPr>
              <a:t> , </a:t>
            </a:r>
            <a:r>
              <a:rPr lang="en-US" sz="2799" dirty="0" err="1">
                <a:solidFill>
                  <a:srgbClr val="FFFFFF"/>
                </a:solidFill>
                <a:latin typeface="Calibri (MS)"/>
                <a:ea typeface="Calibri (MS)"/>
                <a:cs typeface="Calibri (MS)"/>
                <a:sym typeface="Calibri (MS)"/>
              </a:rPr>
              <a:t>integración</a:t>
            </a:r>
            <a:r>
              <a:rPr lang="en-US" sz="2799" dirty="0">
                <a:solidFill>
                  <a:srgbClr val="FFFFFF"/>
                </a:solidFill>
                <a:latin typeface="Calibri (MS)"/>
                <a:ea typeface="Calibri (MS)"/>
                <a:cs typeface="Calibri (MS)"/>
                <a:sym typeface="Calibri (MS)"/>
              </a:rPr>
              <a:t> y </a:t>
            </a:r>
            <a:r>
              <a:rPr lang="en-US" sz="2799" dirty="0" err="1">
                <a:solidFill>
                  <a:srgbClr val="FFFFFF"/>
                </a:solidFill>
                <a:latin typeface="Calibri (MS)"/>
                <a:ea typeface="Calibri (MS)"/>
                <a:cs typeface="Calibri (MS)"/>
                <a:sym typeface="Calibri (MS)"/>
              </a:rPr>
              <a:t>pruebas</a:t>
            </a:r>
            <a:r>
              <a:rPr lang="en-US" sz="2799" dirty="0">
                <a:solidFill>
                  <a:srgbClr val="FFFFFF"/>
                </a:solidFill>
                <a:latin typeface="Calibri (MS)"/>
                <a:ea typeface="Calibri (MS)"/>
                <a:cs typeface="Calibri (MS)"/>
                <a:sym typeface="Calibri (MS)"/>
              </a:rPr>
              <a:t>.</a:t>
            </a:r>
          </a:p>
        </p:txBody>
      </p:sp>
      <p:sp>
        <p:nvSpPr>
          <p:cNvPr id="25" name="TextBox 25"/>
          <p:cNvSpPr txBox="1"/>
          <p:nvPr/>
        </p:nvSpPr>
        <p:spPr>
          <a:xfrm>
            <a:off x="8680657" y="7495306"/>
            <a:ext cx="8806383" cy="1154162"/>
          </a:xfrm>
          <a:prstGeom prst="rect">
            <a:avLst/>
          </a:prstGeom>
        </p:spPr>
        <p:txBody>
          <a:bodyPr lIns="0" tIns="0" rIns="0" bIns="0" rtlCol="0" anchor="t">
            <a:spAutoFit/>
          </a:bodyPr>
          <a:lstStyle/>
          <a:p>
            <a:pPr algn="l">
              <a:lnSpc>
                <a:spcPts val="3023"/>
              </a:lnSpc>
            </a:pPr>
            <a:r>
              <a:rPr lang="en-US" sz="2799" dirty="0">
                <a:solidFill>
                  <a:srgbClr val="FFFFFF"/>
                </a:solidFill>
                <a:latin typeface="Calibri (MS)"/>
                <a:ea typeface="Calibri (MS)"/>
                <a:cs typeface="Calibri (MS)"/>
                <a:sym typeface="Calibri (MS)"/>
              </a:rPr>
              <a:t>Johanna Fuhrop</a:t>
            </a:r>
          </a:p>
          <a:p>
            <a:pPr marL="506730" lvl="2" indent="-168910" algn="l">
              <a:lnSpc>
                <a:spcPts val="3023"/>
              </a:lnSpc>
              <a:buFont typeface="Arial"/>
              <a:buChar char="⚬"/>
            </a:pPr>
            <a:r>
              <a:rPr lang="en-US" sz="2799" dirty="0" err="1">
                <a:solidFill>
                  <a:srgbClr val="FFFFFF"/>
                </a:solidFill>
                <a:latin typeface="Calibri (MS)"/>
                <a:ea typeface="Calibri (MS)"/>
                <a:cs typeface="Calibri (MS)"/>
                <a:sym typeface="Calibri (MS)"/>
              </a:rPr>
              <a:t>Desarrolladora</a:t>
            </a:r>
            <a:r>
              <a:rPr lang="en-US" sz="2799" dirty="0">
                <a:solidFill>
                  <a:srgbClr val="FFFFFF"/>
                </a:solidFill>
                <a:latin typeface="Calibri (MS)"/>
                <a:ea typeface="Calibri (MS)"/>
                <a:cs typeface="Calibri (MS)"/>
                <a:sym typeface="Calibri (MS)"/>
              </a:rPr>
              <a:t> </a:t>
            </a:r>
            <a:r>
              <a:rPr lang="en-US" sz="2799" dirty="0" err="1">
                <a:solidFill>
                  <a:srgbClr val="FFFFFF"/>
                </a:solidFill>
                <a:latin typeface="Calibri (MS)"/>
                <a:ea typeface="Calibri (MS)"/>
                <a:cs typeface="Calibri (MS)"/>
                <a:sym typeface="Calibri (MS)"/>
              </a:rPr>
              <a:t>Fullstack</a:t>
            </a:r>
            <a:endParaRPr lang="en-US" sz="2799" dirty="0">
              <a:solidFill>
                <a:srgbClr val="FFFFFF"/>
              </a:solidFill>
              <a:latin typeface="Calibri (MS)"/>
              <a:ea typeface="Calibri (MS)"/>
              <a:cs typeface="Calibri (MS)"/>
              <a:sym typeface="Calibri (MS)"/>
            </a:endParaRPr>
          </a:p>
          <a:p>
            <a:pPr marL="506730" lvl="2" indent="-168910" algn="l">
              <a:lnSpc>
                <a:spcPts val="3023"/>
              </a:lnSpc>
              <a:buFont typeface="Arial"/>
              <a:buChar char="⚬"/>
            </a:pPr>
            <a:r>
              <a:rPr lang="en-US" sz="2799" dirty="0" err="1">
                <a:solidFill>
                  <a:srgbClr val="FFFFFF"/>
                </a:solidFill>
                <a:latin typeface="Calibri (MS)"/>
                <a:ea typeface="Calibri (MS)"/>
                <a:cs typeface="Calibri (MS)"/>
                <a:sym typeface="Calibri (MS)"/>
              </a:rPr>
              <a:t>Diseño</a:t>
            </a:r>
            <a:r>
              <a:rPr lang="en-US" sz="2799" dirty="0">
                <a:solidFill>
                  <a:srgbClr val="FFFFFF"/>
                </a:solidFill>
                <a:latin typeface="Calibri (MS)"/>
                <a:ea typeface="Calibri (MS)"/>
                <a:cs typeface="Calibri (MS)"/>
                <a:sym typeface="Calibri (MS)"/>
              </a:rPr>
              <a:t> de base de </a:t>
            </a:r>
            <a:r>
              <a:rPr lang="en-US" sz="2799" dirty="0" err="1">
                <a:solidFill>
                  <a:srgbClr val="FFFFFF"/>
                </a:solidFill>
                <a:latin typeface="Calibri (MS)"/>
                <a:ea typeface="Calibri (MS)"/>
                <a:cs typeface="Calibri (MS)"/>
                <a:sym typeface="Calibri (MS)"/>
              </a:rPr>
              <a:t>datos</a:t>
            </a:r>
            <a:endParaRPr lang="en-US" sz="2799" dirty="0">
              <a:solidFill>
                <a:srgbClr val="FFFFFF"/>
              </a:solidFill>
              <a:latin typeface="Calibri (MS)"/>
              <a:ea typeface="Calibri (MS)"/>
              <a:cs typeface="Calibri (MS)"/>
              <a:sym typeface="Calibri (MS)"/>
            </a:endParaRPr>
          </a:p>
        </p:txBody>
      </p:sp>
      <p:sp>
        <p:nvSpPr>
          <p:cNvPr id="26" name="TextBox 26"/>
          <p:cNvSpPr txBox="1"/>
          <p:nvPr/>
        </p:nvSpPr>
        <p:spPr>
          <a:xfrm>
            <a:off x="295722" y="54196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27" name="TextBox 27"/>
          <p:cNvSpPr txBox="1"/>
          <p:nvPr/>
        </p:nvSpPr>
        <p:spPr>
          <a:xfrm>
            <a:off x="448930" y="4519344"/>
            <a:ext cx="5230562" cy="1823354"/>
          </a:xfrm>
          <a:prstGeom prst="rect">
            <a:avLst/>
          </a:prstGeom>
        </p:spPr>
        <p:txBody>
          <a:bodyPr lIns="0" tIns="0" rIns="0" bIns="0" rtlCol="0" anchor="t">
            <a:spAutoFit/>
          </a:bodyPr>
          <a:lstStyle/>
          <a:p>
            <a:pPr algn="ctr">
              <a:lnSpc>
                <a:spcPts val="6480"/>
              </a:lnSpc>
            </a:pPr>
            <a:r>
              <a:rPr lang="en-US" sz="5400">
                <a:solidFill>
                  <a:srgbClr val="000000"/>
                </a:solidFill>
                <a:latin typeface="Calibri (MS)"/>
                <a:ea typeface="Calibri (MS)"/>
                <a:cs typeface="Calibri (MS)"/>
                <a:sym typeface="Calibri (MS)"/>
              </a:rPr>
              <a:t>INTEGRANTES DEL PROYECTO</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AutoShape 4"/>
          <p:cNvSpPr/>
          <p:nvPr/>
        </p:nvSpPr>
        <p:spPr>
          <a:xfrm>
            <a:off x="-11906" y="1129897"/>
            <a:ext cx="6152238" cy="23812"/>
          </a:xfrm>
          <a:prstGeom prst="line">
            <a:avLst/>
          </a:prstGeom>
          <a:ln w="9525" cap="rnd">
            <a:solidFill>
              <a:srgbClr val="000000"/>
            </a:solidFill>
            <a:prstDash val="solid"/>
            <a:headEnd type="none" w="sm" len="sm"/>
            <a:tailEnd type="none" w="sm" len="sm"/>
          </a:ln>
        </p:spPr>
        <p:txBody>
          <a:bodyPr/>
          <a:lstStyle/>
          <a:p>
            <a:endParaRPr lang="es-CL"/>
          </a:p>
        </p:txBody>
      </p:sp>
      <p:grpSp>
        <p:nvGrpSpPr>
          <p:cNvPr id="5" name="Group 5"/>
          <p:cNvGrpSpPr/>
          <p:nvPr/>
        </p:nvGrpSpPr>
        <p:grpSpPr>
          <a:xfrm>
            <a:off x="9905692" y="2675444"/>
            <a:ext cx="8084133" cy="7209229"/>
            <a:chOff x="0" y="0"/>
            <a:chExt cx="10651117" cy="9498402"/>
          </a:xfrm>
        </p:grpSpPr>
        <p:sp>
          <p:nvSpPr>
            <p:cNvPr id="6" name="Freeform 6"/>
            <p:cNvSpPr/>
            <p:nvPr/>
          </p:nvSpPr>
          <p:spPr>
            <a:xfrm>
              <a:off x="15507" y="14692"/>
              <a:ext cx="10620115" cy="9469031"/>
            </a:xfrm>
            <a:custGeom>
              <a:avLst/>
              <a:gdLst/>
              <a:ahLst/>
              <a:cxnLst/>
              <a:rect l="l" t="t" r="r" b="b"/>
              <a:pathLst>
                <a:path w="10620115" h="9469031">
                  <a:moveTo>
                    <a:pt x="0" y="1032248"/>
                  </a:moveTo>
                  <a:cubicBezTo>
                    <a:pt x="0" y="462205"/>
                    <a:pt x="487865" y="0"/>
                    <a:pt x="1089708" y="0"/>
                  </a:cubicBezTo>
                  <a:lnTo>
                    <a:pt x="9530408" y="0"/>
                  </a:lnTo>
                  <a:cubicBezTo>
                    <a:pt x="10132252" y="0"/>
                    <a:pt x="10620115" y="462205"/>
                    <a:pt x="10620115" y="1032248"/>
                  </a:cubicBezTo>
                  <a:lnTo>
                    <a:pt x="10620115" y="8436783"/>
                  </a:lnTo>
                  <a:cubicBezTo>
                    <a:pt x="10620115" y="9006826"/>
                    <a:pt x="10132252" y="9469031"/>
                    <a:pt x="9530408" y="9469031"/>
                  </a:cubicBezTo>
                  <a:lnTo>
                    <a:pt x="1089708" y="9469031"/>
                  </a:lnTo>
                  <a:cubicBezTo>
                    <a:pt x="487865" y="9468883"/>
                    <a:pt x="0" y="9006826"/>
                    <a:pt x="0" y="8436783"/>
                  </a:cubicBezTo>
                  <a:close/>
                </a:path>
              </a:pathLst>
            </a:custGeom>
            <a:solidFill>
              <a:srgbClr val="FFFFFF"/>
            </a:solidFill>
          </p:spPr>
          <p:txBody>
            <a:bodyPr/>
            <a:lstStyle/>
            <a:p>
              <a:endParaRPr lang="es-CL"/>
            </a:p>
          </p:txBody>
        </p:sp>
        <p:sp>
          <p:nvSpPr>
            <p:cNvPr id="7" name="Freeform 7"/>
            <p:cNvSpPr/>
            <p:nvPr/>
          </p:nvSpPr>
          <p:spPr>
            <a:xfrm>
              <a:off x="0" y="0"/>
              <a:ext cx="10651117" cy="9498402"/>
            </a:xfrm>
            <a:custGeom>
              <a:avLst/>
              <a:gdLst/>
              <a:ahLst/>
              <a:cxnLst/>
              <a:rect l="l" t="t" r="r" b="b"/>
              <a:pathLst>
                <a:path w="10651117" h="9498402">
                  <a:moveTo>
                    <a:pt x="0" y="1046940"/>
                  </a:moveTo>
                  <a:cubicBezTo>
                    <a:pt x="0" y="468669"/>
                    <a:pt x="494842" y="0"/>
                    <a:pt x="1105215" y="0"/>
                  </a:cubicBezTo>
                  <a:lnTo>
                    <a:pt x="9545915" y="0"/>
                  </a:lnTo>
                  <a:lnTo>
                    <a:pt x="9545915" y="14692"/>
                  </a:lnTo>
                  <a:lnTo>
                    <a:pt x="9545915" y="0"/>
                  </a:lnTo>
                  <a:cubicBezTo>
                    <a:pt x="10156288" y="0"/>
                    <a:pt x="10651117" y="468669"/>
                    <a:pt x="10651117" y="1046940"/>
                  </a:cubicBezTo>
                  <a:lnTo>
                    <a:pt x="10635622" y="1046940"/>
                  </a:lnTo>
                  <a:lnTo>
                    <a:pt x="10651117" y="1046940"/>
                  </a:lnTo>
                  <a:lnTo>
                    <a:pt x="10651117" y="8451475"/>
                  </a:lnTo>
                  <a:lnTo>
                    <a:pt x="10635622" y="8451475"/>
                  </a:lnTo>
                  <a:lnTo>
                    <a:pt x="10651117" y="8451475"/>
                  </a:lnTo>
                  <a:cubicBezTo>
                    <a:pt x="10651117" y="9029598"/>
                    <a:pt x="10156288" y="9498402"/>
                    <a:pt x="9545915" y="9498402"/>
                  </a:cubicBezTo>
                  <a:lnTo>
                    <a:pt x="9545915" y="9483723"/>
                  </a:lnTo>
                  <a:lnTo>
                    <a:pt x="9545915" y="9498402"/>
                  </a:lnTo>
                  <a:lnTo>
                    <a:pt x="1105215" y="9498402"/>
                  </a:lnTo>
                  <a:lnTo>
                    <a:pt x="1105215" y="9483723"/>
                  </a:lnTo>
                  <a:lnTo>
                    <a:pt x="1105215" y="9498402"/>
                  </a:lnTo>
                  <a:cubicBezTo>
                    <a:pt x="494842" y="9498268"/>
                    <a:pt x="0" y="9029598"/>
                    <a:pt x="0" y="8451475"/>
                  </a:cubicBezTo>
                  <a:lnTo>
                    <a:pt x="0" y="1046940"/>
                  </a:lnTo>
                  <a:lnTo>
                    <a:pt x="15507" y="1046940"/>
                  </a:lnTo>
                  <a:lnTo>
                    <a:pt x="0" y="1046940"/>
                  </a:lnTo>
                  <a:moveTo>
                    <a:pt x="31015" y="1046940"/>
                  </a:moveTo>
                  <a:lnTo>
                    <a:pt x="31015" y="8451475"/>
                  </a:lnTo>
                  <a:lnTo>
                    <a:pt x="15507" y="8451475"/>
                  </a:lnTo>
                  <a:lnTo>
                    <a:pt x="31015" y="8451475"/>
                  </a:lnTo>
                  <a:cubicBezTo>
                    <a:pt x="31015" y="9013437"/>
                    <a:pt x="511901" y="9468884"/>
                    <a:pt x="1105215" y="9468884"/>
                  </a:cubicBezTo>
                  <a:lnTo>
                    <a:pt x="9545915" y="9468884"/>
                  </a:lnTo>
                  <a:cubicBezTo>
                    <a:pt x="10139228" y="9468884"/>
                    <a:pt x="10620115" y="9013290"/>
                    <a:pt x="10620115" y="8451328"/>
                  </a:cubicBezTo>
                  <a:lnTo>
                    <a:pt x="10620115" y="1046940"/>
                  </a:lnTo>
                  <a:cubicBezTo>
                    <a:pt x="10620115" y="484977"/>
                    <a:pt x="10139074" y="29384"/>
                    <a:pt x="9545915" y="29384"/>
                  </a:cubicBezTo>
                  <a:lnTo>
                    <a:pt x="1105215" y="29384"/>
                  </a:lnTo>
                  <a:lnTo>
                    <a:pt x="1105215" y="14692"/>
                  </a:lnTo>
                  <a:lnTo>
                    <a:pt x="1105215" y="29384"/>
                  </a:lnTo>
                  <a:cubicBezTo>
                    <a:pt x="511901" y="29384"/>
                    <a:pt x="31015" y="484977"/>
                    <a:pt x="31015" y="1046940"/>
                  </a:cubicBezTo>
                  <a:close/>
                </a:path>
              </a:pathLst>
            </a:custGeom>
            <a:solidFill>
              <a:srgbClr val="4472C4"/>
            </a:solidFill>
          </p:spPr>
          <p:txBody>
            <a:bodyPr/>
            <a:lstStyle/>
            <a:p>
              <a:endParaRPr lang="es-CL"/>
            </a:p>
          </p:txBody>
        </p:sp>
        <p:sp>
          <p:nvSpPr>
            <p:cNvPr id="8" name="TextBox 8"/>
            <p:cNvSpPr txBox="1"/>
            <p:nvPr/>
          </p:nvSpPr>
          <p:spPr>
            <a:xfrm>
              <a:off x="15507" y="239865"/>
              <a:ext cx="10478185" cy="9258462"/>
            </a:xfrm>
            <a:prstGeom prst="rect">
              <a:avLst/>
            </a:prstGeom>
          </p:spPr>
          <p:txBody>
            <a:bodyPr lIns="51409" tIns="51409" rIns="51409" bIns="51409" rtlCol="0" anchor="t"/>
            <a:lstStyle/>
            <a:p>
              <a:pPr algn="ctr">
                <a:lnSpc>
                  <a:spcPts val="5100"/>
                </a:lnSpc>
              </a:pPr>
              <a:r>
                <a:rPr lang="en-US" sz="4250" u="sng" dirty="0" err="1">
                  <a:solidFill>
                    <a:srgbClr val="000000"/>
                  </a:solidFill>
                  <a:latin typeface="Calibri (MS)"/>
                  <a:ea typeface="Calibri (MS)"/>
                  <a:cs typeface="Calibri (MS)"/>
                  <a:sym typeface="Calibri (MS)"/>
                </a:rPr>
                <a:t>Propuesta</a:t>
              </a:r>
              <a:r>
                <a:rPr lang="en-US" sz="4250" u="sng" dirty="0">
                  <a:solidFill>
                    <a:srgbClr val="000000"/>
                  </a:solidFill>
                  <a:latin typeface="Calibri (MS)"/>
                  <a:ea typeface="Calibri (MS)"/>
                  <a:cs typeface="Calibri (MS)"/>
                  <a:sym typeface="Calibri (MS)"/>
                </a:rPr>
                <a:t> de </a:t>
              </a:r>
              <a:r>
                <a:rPr lang="en-US" sz="4250" u="sng" dirty="0" err="1">
                  <a:solidFill>
                    <a:srgbClr val="000000"/>
                  </a:solidFill>
                  <a:latin typeface="Calibri (MS)"/>
                  <a:ea typeface="Calibri (MS)"/>
                  <a:cs typeface="Calibri (MS)"/>
                  <a:sym typeface="Calibri (MS)"/>
                </a:rPr>
                <a:t>solución</a:t>
              </a:r>
              <a:endParaRPr lang="en-US" sz="4250" u="sng" dirty="0">
                <a:solidFill>
                  <a:srgbClr val="000000"/>
                </a:solidFill>
                <a:latin typeface="Calibri (MS)"/>
                <a:ea typeface="Calibri (MS)"/>
                <a:cs typeface="Calibri (MS)"/>
                <a:sym typeface="Calibri (MS)"/>
              </a:endParaRPr>
            </a:p>
            <a:p>
              <a:pPr algn="just">
                <a:lnSpc>
                  <a:spcPts val="3278"/>
                </a:lnSpc>
              </a:pPr>
              <a:endParaRPr lang="en-US" sz="4250" u="sng" dirty="0">
                <a:solidFill>
                  <a:srgbClr val="000000"/>
                </a:solidFill>
                <a:latin typeface="Calibri (MS)"/>
                <a:ea typeface="Calibri (MS)"/>
                <a:cs typeface="Calibri (MS)"/>
                <a:sym typeface="Calibri (MS)"/>
              </a:endParaRPr>
            </a:p>
            <a:p>
              <a:pPr algn="just">
                <a:lnSpc>
                  <a:spcPts val="3518"/>
                </a:lnSpc>
              </a:pPr>
              <a:r>
                <a:rPr lang="en-US" sz="2932" dirty="0" err="1">
                  <a:solidFill>
                    <a:srgbClr val="000000"/>
                  </a:solidFill>
                  <a:latin typeface="Calibri (MS)"/>
                  <a:ea typeface="Calibri (MS)"/>
                  <a:cs typeface="Calibri (MS)"/>
                  <a:sym typeface="Calibri (MS)"/>
                </a:rPr>
                <a:t>Desarrollar</a:t>
              </a:r>
              <a:r>
                <a:rPr lang="en-US" sz="2932" dirty="0">
                  <a:solidFill>
                    <a:srgbClr val="000000"/>
                  </a:solidFill>
                  <a:latin typeface="Calibri (MS)"/>
                  <a:ea typeface="Calibri (MS)"/>
                  <a:cs typeface="Calibri (MS)"/>
                  <a:sym typeface="Calibri (MS)"/>
                </a:rPr>
                <a:t> un </a:t>
              </a:r>
              <a:r>
                <a:rPr lang="en-US" sz="2932" dirty="0" err="1">
                  <a:solidFill>
                    <a:srgbClr val="000000"/>
                  </a:solidFill>
                  <a:latin typeface="Calibri (MS)"/>
                  <a:ea typeface="Calibri (MS)"/>
                  <a:cs typeface="Calibri (MS)"/>
                  <a:sym typeface="Calibri (MS)"/>
                </a:rPr>
                <a:t>sistema</a:t>
              </a:r>
              <a:r>
                <a:rPr lang="en-US" sz="2932" dirty="0">
                  <a:solidFill>
                    <a:srgbClr val="000000"/>
                  </a:solidFill>
                  <a:latin typeface="Calibri (MS)"/>
                  <a:ea typeface="Calibri (MS)"/>
                  <a:cs typeface="Calibri (MS)"/>
                  <a:sym typeface="Calibri (MS)"/>
                </a:rPr>
                <a:t> integral de </a:t>
              </a:r>
              <a:r>
                <a:rPr lang="en-US" sz="2932" dirty="0" err="1">
                  <a:solidFill>
                    <a:srgbClr val="000000"/>
                  </a:solidFill>
                  <a:latin typeface="Calibri (MS)"/>
                  <a:ea typeface="Calibri (MS)"/>
                  <a:cs typeface="Calibri (MS)"/>
                  <a:sym typeface="Calibri (MS)"/>
                </a:rPr>
                <a:t>gestión</a:t>
              </a:r>
              <a:r>
                <a:rPr lang="en-US" sz="2932" dirty="0">
                  <a:solidFill>
                    <a:srgbClr val="000000"/>
                  </a:solidFill>
                  <a:latin typeface="Calibri (MS)"/>
                  <a:ea typeface="Calibri (MS)"/>
                  <a:cs typeface="Calibri (MS)"/>
                  <a:sym typeface="Calibri (MS)"/>
                </a:rPr>
                <a:t> de </a:t>
              </a:r>
              <a:r>
                <a:rPr lang="en-US" sz="2932" dirty="0" err="1">
                  <a:solidFill>
                    <a:srgbClr val="000000"/>
                  </a:solidFill>
                  <a:latin typeface="Calibri (MS)"/>
                  <a:ea typeface="Calibri (MS)"/>
                  <a:cs typeface="Calibri (MS)"/>
                  <a:sym typeface="Calibri (MS)"/>
                </a:rPr>
                <a:t>membresías</a:t>
              </a:r>
              <a:r>
                <a:rPr lang="en-US" sz="2932" dirty="0">
                  <a:solidFill>
                    <a:srgbClr val="000000"/>
                  </a:solidFill>
                  <a:latin typeface="Calibri (MS)"/>
                  <a:ea typeface="Calibri (MS)"/>
                  <a:cs typeface="Calibri (MS)"/>
                  <a:sym typeface="Calibri (MS)"/>
                </a:rPr>
                <a:t> y control de </a:t>
              </a:r>
              <a:r>
                <a:rPr lang="en-US" sz="2932" dirty="0" err="1">
                  <a:solidFill>
                    <a:srgbClr val="000000"/>
                  </a:solidFill>
                  <a:latin typeface="Calibri (MS)"/>
                  <a:ea typeface="Calibri (MS)"/>
                  <a:cs typeface="Calibri (MS)"/>
                  <a:sym typeface="Calibri (MS)"/>
                </a:rPr>
                <a:t>acceso</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biométrico</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diseñado</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específicamente</a:t>
              </a:r>
              <a:r>
                <a:rPr lang="en-US" sz="2932" dirty="0">
                  <a:solidFill>
                    <a:srgbClr val="000000"/>
                  </a:solidFill>
                  <a:latin typeface="Calibri (MS)"/>
                  <a:ea typeface="Calibri (MS)"/>
                  <a:cs typeface="Calibri (MS)"/>
                  <a:sym typeface="Calibri (MS)"/>
                </a:rPr>
                <a:t> para las </a:t>
              </a:r>
              <a:r>
                <a:rPr lang="en-US" sz="2932" dirty="0" err="1">
                  <a:solidFill>
                    <a:srgbClr val="000000"/>
                  </a:solidFill>
                  <a:latin typeface="Calibri (MS)"/>
                  <a:ea typeface="Calibri (MS)"/>
                  <a:cs typeface="Calibri (MS)"/>
                  <a:sym typeface="Calibri (MS)"/>
                </a:rPr>
                <a:t>necesidades</a:t>
              </a:r>
              <a:r>
                <a:rPr lang="en-US" sz="2932" dirty="0">
                  <a:solidFill>
                    <a:srgbClr val="000000"/>
                  </a:solidFill>
                  <a:latin typeface="Calibri (MS)"/>
                  <a:ea typeface="Calibri (MS)"/>
                  <a:cs typeface="Calibri (MS)"/>
                  <a:sym typeface="Calibri (MS)"/>
                </a:rPr>
                <a:t> de Gym Health:</a:t>
              </a:r>
            </a:p>
            <a:p>
              <a:pPr marL="633099" lvl="1" indent="-316550" algn="just">
                <a:lnSpc>
                  <a:spcPts val="3518"/>
                </a:lnSpc>
                <a:buFont typeface="Arial"/>
                <a:buChar char="•"/>
              </a:pPr>
              <a:r>
                <a:rPr lang="en-US" sz="2932" dirty="0" err="1">
                  <a:solidFill>
                    <a:srgbClr val="000000"/>
                  </a:solidFill>
                  <a:latin typeface="Calibri (MS)"/>
                  <a:ea typeface="Calibri (MS)"/>
                  <a:cs typeface="Calibri (MS)"/>
                  <a:sym typeface="Calibri (MS)"/>
                </a:rPr>
                <a:t>Adaptado</a:t>
              </a:r>
              <a:r>
                <a:rPr lang="en-US" sz="2932" dirty="0">
                  <a:solidFill>
                    <a:srgbClr val="000000"/>
                  </a:solidFill>
                  <a:latin typeface="Calibri (MS)"/>
                  <a:ea typeface="Calibri (MS)"/>
                  <a:cs typeface="Calibri (MS)"/>
                  <a:sym typeface="Calibri (MS)"/>
                </a:rPr>
                <a:t> a las </a:t>
              </a:r>
              <a:r>
                <a:rPr lang="en-US" sz="2932" dirty="0" err="1">
                  <a:solidFill>
                    <a:srgbClr val="000000"/>
                  </a:solidFill>
                  <a:latin typeface="Calibri (MS)"/>
                  <a:ea typeface="Calibri (MS)"/>
                  <a:cs typeface="Calibri (MS)"/>
                  <a:sym typeface="Calibri (MS)"/>
                </a:rPr>
                <a:t>reglas</a:t>
              </a:r>
              <a:r>
                <a:rPr lang="en-US" sz="2932" dirty="0">
                  <a:solidFill>
                    <a:srgbClr val="000000"/>
                  </a:solidFill>
                  <a:latin typeface="Calibri (MS)"/>
                  <a:ea typeface="Calibri (MS)"/>
                  <a:cs typeface="Calibri (MS)"/>
                  <a:sym typeface="Calibri (MS)"/>
                </a:rPr>
                <a:t> de </a:t>
              </a:r>
              <a:r>
                <a:rPr lang="en-US" sz="2932" dirty="0" err="1">
                  <a:solidFill>
                    <a:srgbClr val="000000"/>
                  </a:solidFill>
                  <a:latin typeface="Calibri (MS)"/>
                  <a:ea typeface="Calibri (MS)"/>
                  <a:cs typeface="Calibri (MS)"/>
                  <a:sym typeface="Calibri (MS)"/>
                </a:rPr>
                <a:t>negocio</a:t>
              </a:r>
              <a:r>
                <a:rPr lang="en-US" sz="2932" dirty="0">
                  <a:solidFill>
                    <a:srgbClr val="000000"/>
                  </a:solidFill>
                  <a:latin typeface="Calibri (MS)"/>
                  <a:ea typeface="Calibri (MS)"/>
                  <a:cs typeface="Calibri (MS)"/>
                  <a:sym typeface="Calibri (MS)"/>
                </a:rPr>
                <a:t> del </a:t>
              </a:r>
              <a:r>
                <a:rPr lang="en-US" sz="2932" dirty="0" err="1">
                  <a:solidFill>
                    <a:srgbClr val="000000"/>
                  </a:solidFill>
                  <a:latin typeface="Calibri (MS)"/>
                  <a:ea typeface="Calibri (MS)"/>
                  <a:cs typeface="Calibri (MS)"/>
                  <a:sym typeface="Calibri (MS)"/>
                </a:rPr>
                <a:t>gimnasio</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asegurando</a:t>
              </a:r>
              <a:r>
                <a:rPr lang="en-US" sz="2932" dirty="0">
                  <a:solidFill>
                    <a:srgbClr val="000000"/>
                  </a:solidFill>
                  <a:latin typeface="Calibri (MS)"/>
                  <a:ea typeface="Calibri (MS)"/>
                  <a:cs typeface="Calibri (MS)"/>
                  <a:sym typeface="Calibri (MS)"/>
                </a:rPr>
                <a:t> mayor </a:t>
              </a:r>
              <a:r>
                <a:rPr lang="en-US" sz="2932" dirty="0" err="1">
                  <a:solidFill>
                    <a:srgbClr val="000000"/>
                  </a:solidFill>
                  <a:latin typeface="Calibri (MS)"/>
                  <a:ea typeface="Calibri (MS)"/>
                  <a:cs typeface="Calibri (MS)"/>
                  <a:sym typeface="Calibri (MS)"/>
                </a:rPr>
                <a:t>eficiencia</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en</a:t>
              </a:r>
              <a:r>
                <a:rPr lang="en-US" sz="2932" dirty="0">
                  <a:solidFill>
                    <a:srgbClr val="000000"/>
                  </a:solidFill>
                  <a:latin typeface="Calibri (MS)"/>
                  <a:ea typeface="Calibri (MS)"/>
                  <a:cs typeface="Calibri (MS)"/>
                  <a:sym typeface="Calibri (MS)"/>
                </a:rPr>
                <a:t> la </a:t>
              </a:r>
              <a:r>
                <a:rPr lang="en-US" sz="2932" dirty="0" err="1">
                  <a:solidFill>
                    <a:srgbClr val="000000"/>
                  </a:solidFill>
                  <a:latin typeface="Calibri (MS)"/>
                  <a:ea typeface="Calibri (MS)"/>
                  <a:cs typeface="Calibri (MS)"/>
                  <a:sym typeface="Calibri (MS)"/>
                </a:rPr>
                <a:t>gestión</a:t>
              </a:r>
              <a:r>
                <a:rPr lang="en-US" sz="2932" dirty="0">
                  <a:solidFill>
                    <a:srgbClr val="000000"/>
                  </a:solidFill>
                  <a:latin typeface="Calibri (MS)"/>
                  <a:ea typeface="Calibri (MS)"/>
                  <a:cs typeface="Calibri (MS)"/>
                  <a:sym typeface="Calibri (MS)"/>
                </a:rPr>
                <a:t> de </a:t>
              </a:r>
              <a:r>
                <a:rPr lang="en-US" sz="2932" dirty="0" err="1">
                  <a:solidFill>
                    <a:srgbClr val="000000"/>
                  </a:solidFill>
                  <a:latin typeface="Calibri (MS)"/>
                  <a:ea typeface="Calibri (MS)"/>
                  <a:cs typeface="Calibri (MS)"/>
                  <a:sym typeface="Calibri (MS)"/>
                </a:rPr>
                <a:t>accesos</a:t>
              </a:r>
              <a:endParaRPr lang="en-US" sz="2932" dirty="0">
                <a:solidFill>
                  <a:srgbClr val="000000"/>
                </a:solidFill>
                <a:latin typeface="Calibri (MS)"/>
                <a:ea typeface="Calibri (MS)"/>
                <a:cs typeface="Calibri (MS)"/>
                <a:sym typeface="Calibri (MS)"/>
              </a:endParaRPr>
            </a:p>
            <a:p>
              <a:pPr marL="633099" lvl="1" indent="-316550" algn="just">
                <a:lnSpc>
                  <a:spcPts val="3518"/>
                </a:lnSpc>
                <a:buFont typeface="Arial"/>
                <a:buChar char="•"/>
              </a:pPr>
              <a:r>
                <a:rPr lang="en-US" sz="2932" dirty="0">
                  <a:solidFill>
                    <a:srgbClr val="000000"/>
                  </a:solidFill>
                  <a:latin typeface="Calibri (MS)"/>
                  <a:ea typeface="Calibri (MS)"/>
                  <a:cs typeface="Calibri (MS)"/>
                  <a:sym typeface="Calibri (MS)"/>
                </a:rPr>
                <a:t>Flexible y </a:t>
              </a:r>
              <a:r>
                <a:rPr lang="en-US" sz="2932" dirty="0" err="1">
                  <a:solidFill>
                    <a:srgbClr val="000000"/>
                  </a:solidFill>
                  <a:latin typeface="Calibri (MS)"/>
                  <a:ea typeface="Calibri (MS)"/>
                  <a:cs typeface="Calibri (MS)"/>
                  <a:sym typeface="Calibri (MS)"/>
                </a:rPr>
                <a:t>escalable</a:t>
              </a:r>
              <a:r>
                <a:rPr lang="en-US" sz="2932" dirty="0">
                  <a:solidFill>
                    <a:srgbClr val="000000"/>
                  </a:solidFill>
                  <a:latin typeface="Calibri (MS)"/>
                  <a:ea typeface="Calibri (MS)"/>
                  <a:cs typeface="Calibri (MS)"/>
                  <a:sym typeface="Calibri (MS)"/>
                </a:rPr>
                <a:t>, con la </a:t>
              </a:r>
              <a:r>
                <a:rPr lang="en-US" sz="2932" dirty="0" err="1">
                  <a:solidFill>
                    <a:srgbClr val="000000"/>
                  </a:solidFill>
                  <a:latin typeface="Calibri (MS)"/>
                  <a:ea typeface="Calibri (MS)"/>
                  <a:cs typeface="Calibri (MS)"/>
                  <a:sym typeface="Calibri (MS)"/>
                </a:rPr>
                <a:t>posibilidad</a:t>
              </a:r>
              <a:r>
                <a:rPr lang="en-US" sz="2932" dirty="0">
                  <a:solidFill>
                    <a:srgbClr val="000000"/>
                  </a:solidFill>
                  <a:latin typeface="Calibri (MS)"/>
                  <a:ea typeface="Calibri (MS)"/>
                  <a:cs typeface="Calibri (MS)"/>
                  <a:sym typeface="Calibri (MS)"/>
                </a:rPr>
                <a:t> de </a:t>
              </a:r>
              <a:r>
                <a:rPr lang="en-US" sz="2932" dirty="0" err="1">
                  <a:solidFill>
                    <a:srgbClr val="000000"/>
                  </a:solidFill>
                  <a:latin typeface="Calibri (MS)"/>
                  <a:ea typeface="Calibri (MS)"/>
                  <a:cs typeface="Calibri (MS)"/>
                  <a:sym typeface="Calibri (MS)"/>
                </a:rPr>
                <a:t>evolucionar</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según</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los</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requerimientos</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futuros</a:t>
              </a:r>
              <a:r>
                <a:rPr lang="en-US" sz="2932" dirty="0">
                  <a:solidFill>
                    <a:srgbClr val="000000"/>
                  </a:solidFill>
                  <a:latin typeface="Calibri (MS)"/>
                  <a:ea typeface="Calibri (MS)"/>
                  <a:cs typeface="Calibri (MS)"/>
                  <a:sym typeface="Calibri (MS)"/>
                </a:rPr>
                <a:t> de la </a:t>
              </a:r>
              <a:r>
                <a:rPr lang="en-US" sz="2932" dirty="0" err="1">
                  <a:solidFill>
                    <a:srgbClr val="000000"/>
                  </a:solidFill>
                  <a:latin typeface="Calibri (MS)"/>
                  <a:ea typeface="Calibri (MS)"/>
                  <a:cs typeface="Calibri (MS)"/>
                  <a:sym typeface="Calibri (MS)"/>
                </a:rPr>
                <a:t>organización</a:t>
              </a:r>
              <a:r>
                <a:rPr lang="en-US" sz="2932" dirty="0">
                  <a:solidFill>
                    <a:srgbClr val="000000"/>
                  </a:solidFill>
                  <a:latin typeface="Calibri (MS)"/>
                  <a:ea typeface="Calibri (MS)"/>
                  <a:cs typeface="Calibri (MS)"/>
                  <a:sym typeface="Calibri (MS)"/>
                </a:rPr>
                <a:t>.</a:t>
              </a:r>
            </a:p>
            <a:p>
              <a:pPr marL="633099" lvl="1" indent="-316550" algn="just">
                <a:lnSpc>
                  <a:spcPts val="3518"/>
                </a:lnSpc>
                <a:buFont typeface="Arial"/>
                <a:buChar char="•"/>
              </a:pPr>
              <a:r>
                <a:rPr lang="en-US" sz="2932" dirty="0" err="1">
                  <a:solidFill>
                    <a:srgbClr val="000000"/>
                  </a:solidFill>
                  <a:latin typeface="Calibri (MS)"/>
                  <a:ea typeface="Calibri (MS)"/>
                  <a:cs typeface="Calibri (MS)"/>
                  <a:sym typeface="Calibri (MS)"/>
                </a:rPr>
                <a:t>Desarrollado</a:t>
              </a:r>
              <a:r>
                <a:rPr lang="en-US" sz="2932" dirty="0">
                  <a:solidFill>
                    <a:srgbClr val="000000"/>
                  </a:solidFill>
                  <a:latin typeface="Calibri (MS)"/>
                  <a:ea typeface="Calibri (MS)"/>
                  <a:cs typeface="Calibri (MS)"/>
                  <a:sym typeface="Calibri (MS)"/>
                </a:rPr>
                <a:t> a </a:t>
              </a:r>
              <a:r>
                <a:rPr lang="en-US" sz="2932" dirty="0" err="1">
                  <a:solidFill>
                    <a:srgbClr val="000000"/>
                  </a:solidFill>
                  <a:latin typeface="Calibri (MS)"/>
                  <a:ea typeface="Calibri (MS)"/>
                  <a:cs typeface="Calibri (MS)"/>
                  <a:sym typeface="Calibri (MS)"/>
                </a:rPr>
                <a:t>medida</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garantizando</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una</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mejor</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integración</a:t>
              </a:r>
              <a:r>
                <a:rPr lang="en-US" sz="2932" dirty="0">
                  <a:solidFill>
                    <a:srgbClr val="000000"/>
                  </a:solidFill>
                  <a:latin typeface="Calibri (MS)"/>
                  <a:ea typeface="Calibri (MS)"/>
                  <a:cs typeface="Calibri (MS)"/>
                  <a:sym typeface="Calibri (MS)"/>
                </a:rPr>
                <a:t> con </a:t>
              </a:r>
              <a:r>
                <a:rPr lang="en-US" sz="2932" dirty="0" err="1">
                  <a:solidFill>
                    <a:srgbClr val="000000"/>
                  </a:solidFill>
                  <a:latin typeface="Calibri (MS)"/>
                  <a:ea typeface="Calibri (MS)"/>
                  <a:cs typeface="Calibri (MS)"/>
                  <a:sym typeface="Calibri (MS)"/>
                </a:rPr>
                <a:t>otros</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sistemas</a:t>
              </a:r>
              <a:r>
                <a:rPr lang="en-US" sz="2932" dirty="0">
                  <a:solidFill>
                    <a:srgbClr val="000000"/>
                  </a:solidFill>
                  <a:latin typeface="Calibri (MS)"/>
                  <a:ea typeface="Calibri (MS)"/>
                  <a:cs typeface="Calibri (MS)"/>
                  <a:sym typeface="Calibri (MS)"/>
                </a:rPr>
                <a:t> y </a:t>
              </a:r>
              <a:r>
                <a:rPr lang="en-US" sz="2932" dirty="0" err="1">
                  <a:solidFill>
                    <a:srgbClr val="000000"/>
                  </a:solidFill>
                  <a:latin typeface="Calibri (MS)"/>
                  <a:ea typeface="Calibri (MS)"/>
                  <a:cs typeface="Calibri (MS)"/>
                  <a:sym typeface="Calibri (MS)"/>
                </a:rPr>
                <a:t>procesos</a:t>
              </a:r>
              <a:r>
                <a:rPr lang="en-US" sz="2932" dirty="0">
                  <a:solidFill>
                    <a:srgbClr val="000000"/>
                  </a:solidFill>
                  <a:latin typeface="Calibri (MS)"/>
                  <a:ea typeface="Calibri (MS)"/>
                  <a:cs typeface="Calibri (MS)"/>
                  <a:sym typeface="Calibri (MS)"/>
                </a:rPr>
                <a:t> </a:t>
              </a:r>
              <a:r>
                <a:rPr lang="en-US" sz="2932" dirty="0" err="1">
                  <a:solidFill>
                    <a:srgbClr val="000000"/>
                  </a:solidFill>
                  <a:latin typeface="Calibri (MS)"/>
                  <a:ea typeface="Calibri (MS)"/>
                  <a:cs typeface="Calibri (MS)"/>
                  <a:sym typeface="Calibri (MS)"/>
                </a:rPr>
                <a:t>internos</a:t>
              </a:r>
              <a:r>
                <a:rPr lang="en-US" sz="2932" dirty="0">
                  <a:solidFill>
                    <a:srgbClr val="000000"/>
                  </a:solidFill>
                  <a:latin typeface="Calibri (MS)"/>
                  <a:ea typeface="Calibri (MS)"/>
                  <a:cs typeface="Calibri (MS)"/>
                  <a:sym typeface="Calibri (MS)"/>
                </a:rPr>
                <a:t>.</a:t>
              </a:r>
            </a:p>
          </p:txBody>
        </p:sp>
      </p:grpSp>
      <p:grpSp>
        <p:nvGrpSpPr>
          <p:cNvPr id="9" name="Group 9"/>
          <p:cNvGrpSpPr/>
          <p:nvPr/>
        </p:nvGrpSpPr>
        <p:grpSpPr>
          <a:xfrm>
            <a:off x="196999" y="2675444"/>
            <a:ext cx="8182690" cy="7209233"/>
            <a:chOff x="0" y="0"/>
            <a:chExt cx="10072080" cy="8873851"/>
          </a:xfrm>
        </p:grpSpPr>
        <p:sp>
          <p:nvSpPr>
            <p:cNvPr id="10" name="Freeform 10"/>
            <p:cNvSpPr/>
            <p:nvPr/>
          </p:nvSpPr>
          <p:spPr>
            <a:xfrm>
              <a:off x="14664" y="13726"/>
              <a:ext cx="10042760" cy="8846405"/>
            </a:xfrm>
            <a:custGeom>
              <a:avLst/>
              <a:gdLst/>
              <a:ahLst/>
              <a:cxnLst/>
              <a:rect l="l" t="t" r="r" b="b"/>
              <a:pathLst>
                <a:path w="10042760" h="8846405">
                  <a:moveTo>
                    <a:pt x="0" y="964374"/>
                  </a:moveTo>
                  <a:cubicBezTo>
                    <a:pt x="0" y="431813"/>
                    <a:pt x="461342" y="0"/>
                    <a:pt x="1030467" y="0"/>
                  </a:cubicBezTo>
                  <a:lnTo>
                    <a:pt x="9012294" y="0"/>
                  </a:lnTo>
                  <a:cubicBezTo>
                    <a:pt x="9581419" y="0"/>
                    <a:pt x="10042760" y="431813"/>
                    <a:pt x="10042760" y="964374"/>
                  </a:cubicBezTo>
                  <a:lnTo>
                    <a:pt x="10042760" y="7882032"/>
                  </a:lnTo>
                  <a:cubicBezTo>
                    <a:pt x="10042760" y="8414592"/>
                    <a:pt x="9581419" y="8846405"/>
                    <a:pt x="9012294" y="8846405"/>
                  </a:cubicBezTo>
                  <a:lnTo>
                    <a:pt x="1030467" y="8846405"/>
                  </a:lnTo>
                  <a:cubicBezTo>
                    <a:pt x="461342" y="8846268"/>
                    <a:pt x="0" y="8414592"/>
                    <a:pt x="0" y="7882032"/>
                  </a:cubicBezTo>
                  <a:close/>
                </a:path>
              </a:pathLst>
            </a:custGeom>
            <a:solidFill>
              <a:srgbClr val="FFFFFF"/>
            </a:solidFill>
          </p:spPr>
          <p:txBody>
            <a:bodyPr/>
            <a:lstStyle/>
            <a:p>
              <a:endParaRPr lang="es-CL"/>
            </a:p>
          </p:txBody>
        </p:sp>
        <p:sp>
          <p:nvSpPr>
            <p:cNvPr id="11" name="Freeform 11"/>
            <p:cNvSpPr/>
            <p:nvPr/>
          </p:nvSpPr>
          <p:spPr>
            <a:xfrm>
              <a:off x="0" y="0"/>
              <a:ext cx="10072080" cy="8873851"/>
            </a:xfrm>
            <a:custGeom>
              <a:avLst/>
              <a:gdLst/>
              <a:ahLst/>
              <a:cxnLst/>
              <a:rect l="l" t="t" r="r" b="b"/>
              <a:pathLst>
                <a:path w="10072080" h="8873851">
                  <a:moveTo>
                    <a:pt x="0" y="978100"/>
                  </a:moveTo>
                  <a:cubicBezTo>
                    <a:pt x="0" y="437853"/>
                    <a:pt x="467941" y="0"/>
                    <a:pt x="1045131" y="0"/>
                  </a:cubicBezTo>
                  <a:lnTo>
                    <a:pt x="9026958" y="0"/>
                  </a:lnTo>
                  <a:lnTo>
                    <a:pt x="9026958" y="13726"/>
                  </a:lnTo>
                  <a:lnTo>
                    <a:pt x="9026958" y="0"/>
                  </a:lnTo>
                  <a:cubicBezTo>
                    <a:pt x="9604148" y="0"/>
                    <a:pt x="10072080" y="437853"/>
                    <a:pt x="10072080" y="978100"/>
                  </a:cubicBezTo>
                  <a:lnTo>
                    <a:pt x="10057424" y="978100"/>
                  </a:lnTo>
                  <a:lnTo>
                    <a:pt x="10072080" y="978100"/>
                  </a:lnTo>
                  <a:lnTo>
                    <a:pt x="10072080" y="7895758"/>
                  </a:lnTo>
                  <a:lnTo>
                    <a:pt x="10057424" y="7895758"/>
                  </a:lnTo>
                  <a:lnTo>
                    <a:pt x="10072080" y="7895758"/>
                  </a:lnTo>
                  <a:cubicBezTo>
                    <a:pt x="10072080" y="8435867"/>
                    <a:pt x="9604148" y="8873851"/>
                    <a:pt x="9026958" y="8873851"/>
                  </a:cubicBezTo>
                  <a:lnTo>
                    <a:pt x="9026958" y="8860131"/>
                  </a:lnTo>
                  <a:lnTo>
                    <a:pt x="9026958" y="8873851"/>
                  </a:lnTo>
                  <a:lnTo>
                    <a:pt x="1045131" y="8873851"/>
                  </a:lnTo>
                  <a:lnTo>
                    <a:pt x="1045131" y="8860131"/>
                  </a:lnTo>
                  <a:lnTo>
                    <a:pt x="1045131" y="8873851"/>
                  </a:lnTo>
                  <a:cubicBezTo>
                    <a:pt x="467941" y="8873720"/>
                    <a:pt x="0" y="8435867"/>
                    <a:pt x="0" y="7895758"/>
                  </a:cubicBezTo>
                  <a:lnTo>
                    <a:pt x="0" y="978100"/>
                  </a:lnTo>
                  <a:lnTo>
                    <a:pt x="14664" y="978100"/>
                  </a:lnTo>
                  <a:lnTo>
                    <a:pt x="0" y="978100"/>
                  </a:lnTo>
                  <a:moveTo>
                    <a:pt x="29329" y="978100"/>
                  </a:moveTo>
                  <a:lnTo>
                    <a:pt x="29329" y="7895758"/>
                  </a:lnTo>
                  <a:lnTo>
                    <a:pt x="14664" y="7895758"/>
                  </a:lnTo>
                  <a:lnTo>
                    <a:pt x="29329" y="7895758"/>
                  </a:lnTo>
                  <a:cubicBezTo>
                    <a:pt x="29329" y="8420769"/>
                    <a:pt x="484071" y="8846269"/>
                    <a:pt x="1045131" y="8846269"/>
                  </a:cubicBezTo>
                  <a:lnTo>
                    <a:pt x="9026958" y="8846269"/>
                  </a:lnTo>
                  <a:cubicBezTo>
                    <a:pt x="9588017" y="8846269"/>
                    <a:pt x="10042760" y="8420632"/>
                    <a:pt x="10042760" y="7895620"/>
                  </a:cubicBezTo>
                  <a:lnTo>
                    <a:pt x="10042760" y="978100"/>
                  </a:lnTo>
                  <a:cubicBezTo>
                    <a:pt x="10042761" y="453088"/>
                    <a:pt x="9587871" y="27452"/>
                    <a:pt x="9026958" y="27452"/>
                  </a:cubicBezTo>
                  <a:lnTo>
                    <a:pt x="1045131" y="27452"/>
                  </a:lnTo>
                  <a:lnTo>
                    <a:pt x="1045131" y="13726"/>
                  </a:lnTo>
                  <a:lnTo>
                    <a:pt x="1045131" y="27452"/>
                  </a:lnTo>
                  <a:cubicBezTo>
                    <a:pt x="484071" y="27452"/>
                    <a:pt x="29329" y="453088"/>
                    <a:pt x="29329" y="978100"/>
                  </a:cubicBezTo>
                  <a:close/>
                </a:path>
              </a:pathLst>
            </a:custGeom>
            <a:solidFill>
              <a:srgbClr val="4472C4"/>
            </a:solidFill>
          </p:spPr>
          <p:txBody>
            <a:bodyPr/>
            <a:lstStyle/>
            <a:p>
              <a:endParaRPr lang="es-CL"/>
            </a:p>
          </p:txBody>
        </p:sp>
        <p:sp>
          <p:nvSpPr>
            <p:cNvPr id="12" name="TextBox 12"/>
            <p:cNvSpPr txBox="1"/>
            <p:nvPr/>
          </p:nvSpPr>
          <p:spPr>
            <a:xfrm>
              <a:off x="139013" y="224093"/>
              <a:ext cx="9654528" cy="8649683"/>
            </a:xfrm>
            <a:prstGeom prst="rect">
              <a:avLst/>
            </a:prstGeom>
          </p:spPr>
          <p:txBody>
            <a:bodyPr lIns="55027" tIns="55027" rIns="55027" bIns="55027" rtlCol="0" anchor="t"/>
            <a:lstStyle/>
            <a:p>
              <a:pPr algn="ctr">
                <a:lnSpc>
                  <a:spcPts val="5459"/>
                </a:lnSpc>
              </a:pPr>
              <a:r>
                <a:rPr lang="en-US" sz="4549" u="sng" dirty="0" err="1">
                  <a:solidFill>
                    <a:srgbClr val="000000"/>
                  </a:solidFill>
                  <a:latin typeface="Calibri (MS)"/>
                  <a:ea typeface="Calibri (MS)"/>
                  <a:cs typeface="Calibri (MS)"/>
                  <a:sym typeface="Calibri (MS)"/>
                </a:rPr>
                <a:t>Problema</a:t>
              </a:r>
              <a:r>
                <a:rPr lang="en-US" sz="4549" u="sng" dirty="0">
                  <a:solidFill>
                    <a:srgbClr val="000000"/>
                  </a:solidFill>
                  <a:latin typeface="Calibri (MS)"/>
                  <a:ea typeface="Calibri (MS)"/>
                  <a:cs typeface="Calibri (MS)"/>
                  <a:sym typeface="Calibri (MS)"/>
                </a:rPr>
                <a:t> o dolor</a:t>
              </a:r>
            </a:p>
            <a:p>
              <a:pPr algn="just">
                <a:lnSpc>
                  <a:spcPts val="3509"/>
                </a:lnSpc>
              </a:pPr>
              <a:endParaRPr lang="en-US" sz="4549" u="sng" dirty="0">
                <a:solidFill>
                  <a:srgbClr val="000000"/>
                </a:solidFill>
                <a:latin typeface="Calibri (MS)"/>
                <a:ea typeface="Calibri (MS)"/>
                <a:cs typeface="Calibri (MS)"/>
                <a:sym typeface="Calibri (MS)"/>
              </a:endParaRPr>
            </a:p>
            <a:p>
              <a:pPr algn="just">
                <a:lnSpc>
                  <a:spcPts val="3509"/>
                </a:lnSpc>
              </a:pPr>
              <a:r>
                <a:rPr lang="en-US" sz="2924" dirty="0" err="1">
                  <a:solidFill>
                    <a:srgbClr val="000000"/>
                  </a:solidFill>
                  <a:latin typeface="Calibri (MS)"/>
                  <a:ea typeface="Calibri (MS)"/>
                  <a:cs typeface="Calibri (MS)"/>
                  <a:sym typeface="Calibri (MS)"/>
                </a:rPr>
                <a:t>Actualmente</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GymHealth</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utiliza</a:t>
              </a:r>
              <a:r>
                <a:rPr lang="en-US" sz="2924" dirty="0">
                  <a:solidFill>
                    <a:srgbClr val="000000"/>
                  </a:solidFill>
                  <a:latin typeface="Calibri (MS)"/>
                  <a:ea typeface="Calibri (MS)"/>
                  <a:cs typeface="Calibri (MS)"/>
                  <a:sym typeface="Calibri (MS)"/>
                </a:rPr>
                <a:t> un </a:t>
              </a:r>
              <a:r>
                <a:rPr lang="en-US" sz="2924" dirty="0" err="1">
                  <a:solidFill>
                    <a:srgbClr val="000000"/>
                  </a:solidFill>
                  <a:latin typeface="Calibri (MS)"/>
                  <a:ea typeface="Calibri (MS)"/>
                  <a:cs typeface="Calibri (MS)"/>
                  <a:sym typeface="Calibri (MS)"/>
                </a:rPr>
                <a:t>sistema</a:t>
              </a:r>
              <a:r>
                <a:rPr lang="en-US" sz="2924" dirty="0">
                  <a:solidFill>
                    <a:srgbClr val="000000"/>
                  </a:solidFill>
                  <a:latin typeface="Calibri (MS)"/>
                  <a:ea typeface="Calibri (MS)"/>
                  <a:cs typeface="Calibri (MS)"/>
                  <a:sym typeface="Calibri (MS)"/>
                </a:rPr>
                <a:t> de control de </a:t>
              </a:r>
              <a:r>
                <a:rPr lang="en-US" sz="2924" dirty="0" err="1">
                  <a:solidFill>
                    <a:srgbClr val="000000"/>
                  </a:solidFill>
                  <a:latin typeface="Calibri (MS)"/>
                  <a:ea typeface="Calibri (MS)"/>
                  <a:cs typeface="Calibri (MS)"/>
                  <a:sym typeface="Calibri (MS)"/>
                </a:rPr>
                <a:t>acceso</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externo</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que</a:t>
              </a:r>
              <a:r>
                <a:rPr lang="en-US" sz="2924" dirty="0">
                  <a:solidFill>
                    <a:srgbClr val="000000"/>
                  </a:solidFill>
                  <a:latin typeface="Calibri (MS)"/>
                  <a:ea typeface="Calibri (MS)"/>
                  <a:cs typeface="Calibri (MS)"/>
                  <a:sym typeface="Calibri (MS)"/>
                </a:rPr>
                <a:t> no </a:t>
              </a:r>
              <a:r>
                <a:rPr lang="en-US" sz="2924" dirty="0" err="1">
                  <a:solidFill>
                    <a:srgbClr val="000000"/>
                  </a:solidFill>
                  <a:latin typeface="Calibri (MS)"/>
                  <a:ea typeface="Calibri (MS)"/>
                  <a:cs typeface="Calibri (MS)"/>
                  <a:sym typeface="Calibri (MS)"/>
                </a:rPr>
                <a:t>responde</a:t>
              </a:r>
              <a:r>
                <a:rPr lang="en-US" sz="2924" dirty="0">
                  <a:solidFill>
                    <a:srgbClr val="000000"/>
                  </a:solidFill>
                  <a:latin typeface="Calibri (MS)"/>
                  <a:ea typeface="Calibri (MS)"/>
                  <a:cs typeface="Calibri (MS)"/>
                  <a:sym typeface="Calibri (MS)"/>
                </a:rPr>
                <a:t> de </a:t>
              </a:r>
              <a:r>
                <a:rPr lang="en-US" sz="2924" dirty="0" err="1">
                  <a:solidFill>
                    <a:srgbClr val="000000"/>
                  </a:solidFill>
                  <a:latin typeface="Calibri (MS)"/>
                  <a:ea typeface="Calibri (MS)"/>
                  <a:cs typeface="Calibri (MS)"/>
                  <a:sym typeface="Calibri (MS)"/>
                </a:rPr>
                <a:t>manera</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óptima</a:t>
              </a:r>
              <a:r>
                <a:rPr lang="en-US" sz="2924" dirty="0">
                  <a:solidFill>
                    <a:srgbClr val="000000"/>
                  </a:solidFill>
                  <a:latin typeface="Calibri (MS)"/>
                  <a:ea typeface="Calibri (MS)"/>
                  <a:cs typeface="Calibri (MS)"/>
                  <a:sym typeface="Calibri (MS)"/>
                </a:rPr>
                <a:t> a sus </a:t>
              </a:r>
              <a:r>
                <a:rPr lang="en-US" sz="2924" dirty="0" err="1">
                  <a:solidFill>
                    <a:srgbClr val="000000"/>
                  </a:solidFill>
                  <a:latin typeface="Calibri (MS)"/>
                  <a:ea typeface="Calibri (MS)"/>
                  <a:cs typeface="Calibri (MS)"/>
                  <a:sym typeface="Calibri (MS)"/>
                </a:rPr>
                <a:t>necesidades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operativas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ni</a:t>
              </a:r>
              <a:r>
                <a:rPr lang="en-US" sz="2924" dirty="0">
                  <a:solidFill>
                    <a:srgbClr val="000000"/>
                  </a:solidFill>
                  <a:latin typeface="Calibri (MS)"/>
                  <a:ea typeface="Calibri (MS)"/>
                  <a:cs typeface="Calibri (MS)"/>
                  <a:sym typeface="Calibri (MS)"/>
                </a:rPr>
                <a:t> a las </a:t>
              </a:r>
              <a:r>
                <a:rPr lang="en-US" sz="2924" dirty="0" err="1">
                  <a:solidFill>
                    <a:srgbClr val="000000"/>
                  </a:solidFill>
                  <a:latin typeface="Calibri (MS)"/>
                  <a:ea typeface="Calibri (MS)"/>
                  <a:cs typeface="Calibri (MS)"/>
                  <a:sym typeface="Calibri (MS)"/>
                </a:rPr>
                <a:t>reglas</a:t>
              </a:r>
              <a:r>
                <a:rPr lang="en-US" sz="2924" dirty="0">
                  <a:solidFill>
                    <a:srgbClr val="000000"/>
                  </a:solidFill>
                  <a:latin typeface="Calibri (MS)"/>
                  <a:ea typeface="Calibri (MS)"/>
                  <a:cs typeface="Calibri (MS)"/>
                  <a:sym typeface="Calibri (MS)"/>
                </a:rPr>
                <a:t> de </a:t>
              </a:r>
              <a:r>
                <a:rPr lang="en-US" sz="2924" dirty="0" err="1">
                  <a:solidFill>
                    <a:srgbClr val="000000"/>
                  </a:solidFill>
                  <a:latin typeface="Calibri (MS)"/>
                  <a:ea typeface="Calibri (MS)"/>
                  <a:cs typeface="Calibri (MS)"/>
                  <a:sym typeface="Calibri (MS)"/>
                </a:rPr>
                <a:t>negocio</a:t>
              </a:r>
              <a:r>
                <a:rPr lang="en-US" sz="2924" dirty="0">
                  <a:solidFill>
                    <a:srgbClr val="000000"/>
                  </a:solidFill>
                  <a:latin typeface="Calibri (MS)"/>
                  <a:ea typeface="Calibri (MS)"/>
                  <a:cs typeface="Calibri (MS)"/>
                  <a:sym typeface="Calibri (MS)"/>
                </a:rPr>
                <a:t> del </a:t>
              </a:r>
              <a:r>
                <a:rPr lang="en-US" sz="2924" dirty="0" err="1">
                  <a:solidFill>
                    <a:srgbClr val="000000"/>
                  </a:solidFill>
                  <a:latin typeface="Calibri (MS)"/>
                  <a:ea typeface="Calibri (MS)"/>
                  <a:cs typeface="Calibri (MS)"/>
                  <a:sym typeface="Calibri (MS)"/>
                </a:rPr>
                <a:t>gimnasio</a:t>
              </a:r>
              <a:r>
                <a:rPr lang="en-US" sz="2924" dirty="0">
                  <a:solidFill>
                    <a:srgbClr val="000000"/>
                  </a:solidFill>
                  <a:latin typeface="Calibri (MS)"/>
                  <a:ea typeface="Calibri (MS)"/>
                  <a:cs typeface="Calibri (MS)"/>
                  <a:sym typeface="Calibri (MS)"/>
                </a:rPr>
                <a:t>.</a:t>
              </a:r>
            </a:p>
            <a:p>
              <a:pPr marL="631439" lvl="1" indent="-315720" algn="just">
                <a:lnSpc>
                  <a:spcPts val="3509"/>
                </a:lnSpc>
                <a:buAutoNum type="arabicPeriod"/>
              </a:pPr>
              <a:r>
                <a:rPr lang="en-US" sz="2924" b="1" dirty="0" err="1">
                  <a:solidFill>
                    <a:srgbClr val="000000"/>
                  </a:solidFill>
                  <a:latin typeface="Calibri (MS) Bold"/>
                  <a:ea typeface="Calibri (MS) Bold"/>
                  <a:cs typeface="Calibri (MS) Bold"/>
                  <a:sym typeface="Calibri (MS) Bold"/>
                </a:rPr>
                <a:t>Limitaciones</a:t>
              </a:r>
              <a:r>
                <a:rPr lang="en-US" sz="2924" b="1" dirty="0">
                  <a:solidFill>
                    <a:srgbClr val="000000"/>
                  </a:solidFill>
                  <a:latin typeface="Calibri (MS) Bold"/>
                  <a:ea typeface="Calibri (MS) Bold"/>
                  <a:cs typeface="Calibri (MS) Bold"/>
                  <a:sym typeface="Calibri (MS) Bold"/>
                </a:rPr>
                <a:t> de </a:t>
              </a:r>
              <a:r>
                <a:rPr lang="en-US" sz="2924" b="1" dirty="0" err="1">
                  <a:solidFill>
                    <a:srgbClr val="000000"/>
                  </a:solidFill>
                  <a:latin typeface="Calibri (MS) Bold"/>
                  <a:ea typeface="Calibri (MS) Bold"/>
                  <a:cs typeface="Calibri (MS) Bold"/>
                  <a:sym typeface="Calibri (MS) Bold"/>
                </a:rPr>
                <a:t>personalización</a:t>
              </a:r>
              <a:r>
                <a:rPr lang="en-US" sz="2924" b="1" dirty="0">
                  <a:solidFill>
                    <a:srgbClr val="000000"/>
                  </a:solidFill>
                  <a:latin typeface="Calibri (MS) Bold"/>
                  <a:ea typeface="Calibri (MS) Bold"/>
                  <a:cs typeface="Calibri (MS) Bold"/>
                  <a:sym typeface="Calibri (MS) Bold"/>
                </a:rPr>
                <a:t>:</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el</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sistema</a:t>
              </a:r>
              <a:r>
                <a:rPr lang="en-US" sz="2924" dirty="0">
                  <a:solidFill>
                    <a:srgbClr val="000000"/>
                  </a:solidFill>
                  <a:latin typeface="Calibri (MS)"/>
                  <a:ea typeface="Calibri (MS)"/>
                  <a:cs typeface="Calibri (MS)"/>
                  <a:sym typeface="Calibri (MS)"/>
                </a:rPr>
                <a:t> no se </a:t>
              </a:r>
              <a:r>
                <a:rPr lang="en-US" sz="2924" dirty="0" err="1">
                  <a:solidFill>
                    <a:srgbClr val="000000"/>
                  </a:solidFill>
                  <a:latin typeface="Calibri (MS)"/>
                  <a:ea typeface="Calibri (MS)"/>
                  <a:cs typeface="Calibri (MS)"/>
                  <a:sym typeface="Calibri (MS)"/>
                </a:rPr>
                <a:t>ajusta</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completamente</a:t>
              </a:r>
              <a:r>
                <a:rPr lang="en-US" sz="2924" dirty="0">
                  <a:solidFill>
                    <a:srgbClr val="000000"/>
                  </a:solidFill>
                  <a:latin typeface="Calibri (MS)"/>
                  <a:ea typeface="Calibri (MS)"/>
                  <a:cs typeface="Calibri (MS)"/>
                  <a:sym typeface="Calibri (MS)"/>
                </a:rPr>
                <a:t> a las </a:t>
              </a:r>
              <a:r>
                <a:rPr lang="en-US" sz="2924" dirty="0" err="1">
                  <a:solidFill>
                    <a:srgbClr val="000000"/>
                  </a:solidFill>
                  <a:latin typeface="Calibri (MS)"/>
                  <a:ea typeface="Calibri (MS)"/>
                  <a:cs typeface="Calibri (MS)"/>
                  <a:sym typeface="Calibri (MS)"/>
                </a:rPr>
                <a:t>políticas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internas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dificultando</a:t>
              </a:r>
              <a:r>
                <a:rPr lang="en-US" sz="2924" dirty="0">
                  <a:solidFill>
                    <a:srgbClr val="000000"/>
                  </a:solidFill>
                  <a:latin typeface="Calibri (MS)"/>
                  <a:ea typeface="Calibri (MS)"/>
                  <a:cs typeface="Calibri (MS)"/>
                  <a:sym typeface="Calibri (MS)"/>
                </a:rPr>
                <a:t> la </a:t>
              </a:r>
              <a:r>
                <a:rPr lang="en-US" sz="2924" dirty="0" err="1">
                  <a:solidFill>
                    <a:srgbClr val="000000"/>
                  </a:solidFill>
                  <a:latin typeface="Calibri (MS)"/>
                  <a:ea typeface="Calibri (MS)"/>
                  <a:cs typeface="Calibri (MS)"/>
                  <a:sym typeface="Calibri (MS)"/>
                </a:rPr>
                <a:t>gestión</a:t>
              </a:r>
              <a:r>
                <a:rPr lang="en-US" sz="2924" dirty="0">
                  <a:solidFill>
                    <a:srgbClr val="000000"/>
                  </a:solidFill>
                  <a:latin typeface="Calibri (MS)"/>
                  <a:ea typeface="Calibri (MS)"/>
                  <a:cs typeface="Calibri (MS)"/>
                  <a:sym typeface="Calibri (MS)"/>
                </a:rPr>
                <a:t> de </a:t>
              </a:r>
              <a:r>
                <a:rPr lang="en-US" sz="2924" dirty="0" err="1">
                  <a:solidFill>
                    <a:srgbClr val="000000"/>
                  </a:solidFill>
                  <a:latin typeface="Calibri (MS)"/>
                  <a:ea typeface="Calibri (MS)"/>
                  <a:cs typeface="Calibri (MS)"/>
                  <a:sym typeface="Calibri (MS)"/>
                </a:rPr>
                <a:t>membresías</a:t>
              </a:r>
              <a:r>
                <a:rPr lang="en-US" sz="2924" dirty="0">
                  <a:solidFill>
                    <a:srgbClr val="000000"/>
                  </a:solidFill>
                  <a:latin typeface="Calibri (MS)"/>
                  <a:ea typeface="Calibri (MS)"/>
                  <a:cs typeface="Calibri (MS)"/>
                  <a:sym typeface="Calibri (MS)"/>
                </a:rPr>
                <a:t> y </a:t>
              </a:r>
              <a:r>
                <a:rPr lang="en-US" sz="2924" dirty="0" err="1">
                  <a:solidFill>
                    <a:srgbClr val="000000"/>
                  </a:solidFill>
                  <a:latin typeface="Calibri (MS)"/>
                  <a:ea typeface="Calibri (MS)"/>
                  <a:cs typeface="Calibri (MS)"/>
                  <a:sym typeface="Calibri (MS)"/>
                </a:rPr>
                <a:t>accesos</a:t>
              </a:r>
              <a:r>
                <a:rPr lang="en-US" sz="2924" dirty="0">
                  <a:solidFill>
                    <a:srgbClr val="000000"/>
                  </a:solidFill>
                  <a:latin typeface="Calibri (MS)"/>
                  <a:ea typeface="Calibri (MS)"/>
                  <a:cs typeface="Calibri (MS)"/>
                  <a:sym typeface="Calibri (MS)"/>
                </a:rPr>
                <a:t>.</a:t>
              </a:r>
            </a:p>
            <a:p>
              <a:pPr marL="631439" lvl="1" indent="-315720" algn="just">
                <a:lnSpc>
                  <a:spcPts val="3509"/>
                </a:lnSpc>
                <a:buAutoNum type="arabicPeriod"/>
              </a:pPr>
              <a:r>
                <a:rPr lang="en-US" sz="2924" b="1" dirty="0" err="1">
                  <a:solidFill>
                    <a:srgbClr val="000000"/>
                  </a:solidFill>
                  <a:latin typeface="Calibri (MS) Bold"/>
                  <a:ea typeface="Calibri (MS) Bold"/>
                  <a:cs typeface="Calibri (MS) Bold"/>
                  <a:sym typeface="Calibri (MS) Bold"/>
                </a:rPr>
                <a:t>Rigidez</a:t>
              </a:r>
              <a:r>
                <a:rPr lang="en-US" sz="2924" b="1" dirty="0">
                  <a:solidFill>
                    <a:srgbClr val="000000"/>
                  </a:solidFill>
                  <a:latin typeface="Calibri (MS) Bold"/>
                  <a:ea typeface="Calibri (MS) Bold"/>
                  <a:cs typeface="Calibri (MS) Bold"/>
                  <a:sym typeface="Calibri (MS) Bold"/>
                </a:rPr>
                <a:t> </a:t>
              </a:r>
              <a:r>
                <a:rPr lang="en-US" sz="2924" b="1" dirty="0" err="1">
                  <a:solidFill>
                    <a:srgbClr val="000000"/>
                  </a:solidFill>
                  <a:latin typeface="Calibri (MS) Bold"/>
                  <a:ea typeface="Calibri (MS) Bold"/>
                  <a:cs typeface="Calibri (MS) Bold"/>
                  <a:sym typeface="Calibri (MS) Bold"/>
                </a:rPr>
                <a:t>operativa</a:t>
              </a:r>
              <a:r>
                <a:rPr lang="en-US" sz="2924" b="1" dirty="0">
                  <a:solidFill>
                    <a:srgbClr val="000000"/>
                  </a:solidFill>
                  <a:latin typeface="Calibri (MS) Bold"/>
                  <a:ea typeface="Calibri (MS) Bold"/>
                  <a:cs typeface="Calibri (MS) Bold"/>
                  <a:sym typeface="Calibri (MS) Bold"/>
                </a:rPr>
                <a:t>:</a:t>
              </a:r>
              <a:r>
                <a:rPr lang="en-US" sz="2924" dirty="0">
                  <a:solidFill>
                    <a:srgbClr val="000000"/>
                  </a:solidFill>
                  <a:latin typeface="Calibri (MS)"/>
                  <a:ea typeface="Calibri (MS)"/>
                  <a:cs typeface="Calibri (MS)"/>
                  <a:sym typeface="Calibri (MS)"/>
                </a:rPr>
                <a:t> no </a:t>
              </a:r>
              <a:r>
                <a:rPr lang="en-US" sz="2924" dirty="0" err="1">
                  <a:solidFill>
                    <a:srgbClr val="000000"/>
                  </a:solidFill>
                  <a:latin typeface="Calibri (MS)"/>
                  <a:ea typeface="Calibri (MS)"/>
                  <a:cs typeface="Calibri (MS)"/>
                  <a:sym typeface="Calibri (MS)"/>
                </a:rPr>
                <a:t>permite</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adaptarse</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fácilmente</a:t>
              </a:r>
              <a:r>
                <a:rPr lang="en-US" sz="2924" dirty="0">
                  <a:solidFill>
                    <a:srgbClr val="000000"/>
                  </a:solidFill>
                  <a:latin typeface="Calibri (MS)"/>
                  <a:ea typeface="Calibri (MS)"/>
                  <a:cs typeface="Calibri (MS)"/>
                  <a:sym typeface="Calibri (MS)"/>
                </a:rPr>
                <a:t> a </a:t>
              </a:r>
              <a:r>
                <a:rPr lang="en-US" sz="2924" dirty="0" err="1">
                  <a:solidFill>
                    <a:srgbClr val="000000"/>
                  </a:solidFill>
                  <a:latin typeface="Calibri (MS)"/>
                  <a:ea typeface="Calibri (MS)"/>
                  <a:cs typeface="Calibri (MS)"/>
                  <a:sym typeface="Calibri (MS)"/>
                </a:rPr>
                <a:t>los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cambios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ni</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integrarse</a:t>
              </a:r>
              <a:r>
                <a:rPr lang="en-US" sz="2924" dirty="0">
                  <a:solidFill>
                    <a:srgbClr val="000000"/>
                  </a:solidFill>
                  <a:latin typeface="Calibri (MS)"/>
                  <a:ea typeface="Calibri (MS)"/>
                  <a:cs typeface="Calibri (MS)"/>
                  <a:sym typeface="Calibri (MS)"/>
                </a:rPr>
                <a:t> con </a:t>
              </a:r>
              <a:r>
                <a:rPr lang="en-US" sz="2924" dirty="0" err="1">
                  <a:solidFill>
                    <a:srgbClr val="000000"/>
                  </a:solidFill>
                  <a:latin typeface="Calibri (MS)"/>
                  <a:ea typeface="Calibri (MS)"/>
                  <a:cs typeface="Calibri (MS)"/>
                  <a:sym typeface="Calibri (MS)"/>
                </a:rPr>
                <a:t>nuevas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tecnologías</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generando</a:t>
              </a:r>
              <a:r>
                <a:rPr lang="en-US" sz="2924" dirty="0">
                  <a:solidFill>
                    <a:srgbClr val="000000"/>
                  </a:solidFill>
                  <a:latin typeface="Calibri (MS)"/>
                  <a:ea typeface="Calibri (MS)"/>
                  <a:cs typeface="Calibri (MS)"/>
                  <a:sym typeface="Calibri (MS)"/>
                </a:rPr>
                <a:t> </a:t>
              </a:r>
              <a:r>
                <a:rPr lang="en-US" sz="2924" dirty="0" err="1">
                  <a:solidFill>
                    <a:srgbClr val="000000"/>
                  </a:solidFill>
                  <a:latin typeface="Calibri (MS)"/>
                  <a:ea typeface="Calibri (MS)"/>
                  <a:cs typeface="Calibri (MS)"/>
                  <a:sym typeface="Calibri (MS)"/>
                </a:rPr>
                <a:t>ineficiencias</a:t>
              </a:r>
              <a:r>
                <a:rPr lang="en-US" sz="2924" dirty="0">
                  <a:solidFill>
                    <a:srgbClr val="000000"/>
                  </a:solidFill>
                  <a:latin typeface="Calibri (MS)"/>
                  <a:ea typeface="Calibri (MS)"/>
                  <a:cs typeface="Calibri (MS)"/>
                  <a:sym typeface="Calibri (MS)"/>
                </a:rPr>
                <a:t> y </a:t>
              </a:r>
              <a:r>
                <a:rPr lang="en-US" sz="2924" dirty="0" err="1">
                  <a:solidFill>
                    <a:srgbClr val="000000"/>
                  </a:solidFill>
                  <a:latin typeface="Calibri (MS)"/>
                  <a:ea typeface="Calibri (MS)"/>
                  <a:cs typeface="Calibri (MS)"/>
                  <a:sym typeface="Calibri (MS)"/>
                </a:rPr>
                <a:t>pérdida</a:t>
              </a:r>
              <a:r>
                <a:rPr lang="en-US" sz="2924" dirty="0">
                  <a:solidFill>
                    <a:srgbClr val="000000"/>
                  </a:solidFill>
                  <a:latin typeface="Calibri (MS)"/>
                  <a:ea typeface="Calibri (MS)"/>
                  <a:cs typeface="Calibri (MS)"/>
                  <a:sym typeface="Calibri (MS)"/>
                </a:rPr>
                <a:t> de </a:t>
              </a:r>
              <a:r>
                <a:rPr lang="en-US" sz="2924" dirty="0" err="1">
                  <a:solidFill>
                    <a:srgbClr val="000000"/>
                  </a:solidFill>
                  <a:latin typeface="Calibri (MS)"/>
                  <a:ea typeface="Calibri (MS)"/>
                  <a:cs typeface="Calibri (MS)"/>
                  <a:sym typeface="Calibri (MS)"/>
                </a:rPr>
                <a:t>oportunidades</a:t>
              </a:r>
              <a:r>
                <a:rPr lang="en-US" sz="2924" dirty="0">
                  <a:solidFill>
                    <a:srgbClr val="000000"/>
                  </a:solidFill>
                  <a:latin typeface="Calibri (MS)"/>
                  <a:ea typeface="Calibri (MS)"/>
                  <a:cs typeface="Calibri (MS)"/>
                  <a:sym typeface="Calibri (MS)"/>
                </a:rPr>
                <a:t>.</a:t>
              </a:r>
            </a:p>
            <a:p>
              <a:pPr algn="just">
                <a:lnSpc>
                  <a:spcPts val="3509"/>
                </a:lnSpc>
              </a:pPr>
              <a:endParaRPr lang="en-US" sz="2924" dirty="0">
                <a:solidFill>
                  <a:srgbClr val="000000"/>
                </a:solidFill>
                <a:latin typeface="Calibri (MS)"/>
                <a:ea typeface="Calibri (MS)"/>
                <a:cs typeface="Calibri (MS)"/>
                <a:sym typeface="Calibri (MS)"/>
              </a:endParaRPr>
            </a:p>
          </p:txBody>
        </p:sp>
      </p:grpSp>
      <p:grpSp>
        <p:nvGrpSpPr>
          <p:cNvPr id="13" name="Group 13"/>
          <p:cNvGrpSpPr/>
          <p:nvPr/>
        </p:nvGrpSpPr>
        <p:grpSpPr>
          <a:xfrm>
            <a:off x="8512992" y="5821917"/>
            <a:ext cx="1262017" cy="916225"/>
            <a:chOff x="0" y="0"/>
            <a:chExt cx="2120616" cy="1539568"/>
          </a:xfrm>
        </p:grpSpPr>
        <p:sp>
          <p:nvSpPr>
            <p:cNvPr id="14" name="Freeform 14"/>
            <p:cNvSpPr/>
            <p:nvPr/>
          </p:nvSpPr>
          <p:spPr>
            <a:xfrm>
              <a:off x="11677" y="12700"/>
              <a:ext cx="2097345" cy="1514094"/>
            </a:xfrm>
            <a:custGeom>
              <a:avLst/>
              <a:gdLst/>
              <a:ahLst/>
              <a:cxnLst/>
              <a:rect l="l" t="t" r="r" b="b"/>
              <a:pathLst>
                <a:path w="2097345" h="1514094">
                  <a:moveTo>
                    <a:pt x="0" y="378587"/>
                  </a:moveTo>
                  <a:lnTo>
                    <a:pt x="1397335" y="378587"/>
                  </a:lnTo>
                  <a:lnTo>
                    <a:pt x="1397335" y="0"/>
                  </a:lnTo>
                  <a:lnTo>
                    <a:pt x="2097345" y="757047"/>
                  </a:lnTo>
                  <a:lnTo>
                    <a:pt x="1397335" y="1514094"/>
                  </a:lnTo>
                  <a:lnTo>
                    <a:pt x="1397335" y="1135634"/>
                  </a:lnTo>
                  <a:lnTo>
                    <a:pt x="0" y="1135634"/>
                  </a:lnTo>
                  <a:close/>
                </a:path>
              </a:pathLst>
            </a:custGeom>
            <a:solidFill>
              <a:srgbClr val="4472C4"/>
            </a:solidFill>
          </p:spPr>
          <p:txBody>
            <a:bodyPr/>
            <a:lstStyle/>
            <a:p>
              <a:endParaRPr lang="es-CL"/>
            </a:p>
          </p:txBody>
        </p:sp>
        <p:sp>
          <p:nvSpPr>
            <p:cNvPr id="15" name="Freeform 15"/>
            <p:cNvSpPr/>
            <p:nvPr/>
          </p:nvSpPr>
          <p:spPr>
            <a:xfrm>
              <a:off x="0" y="71"/>
              <a:ext cx="2120582" cy="1539409"/>
            </a:xfrm>
            <a:custGeom>
              <a:avLst/>
              <a:gdLst/>
              <a:ahLst/>
              <a:cxnLst/>
              <a:rect l="l" t="t" r="r" b="b"/>
              <a:pathLst>
                <a:path w="2120582" h="1539409">
                  <a:moveTo>
                    <a:pt x="11677" y="378516"/>
                  </a:moveTo>
                  <a:lnTo>
                    <a:pt x="1409012" y="378516"/>
                  </a:lnTo>
                  <a:lnTo>
                    <a:pt x="1409012" y="391216"/>
                  </a:lnTo>
                  <a:lnTo>
                    <a:pt x="1397335" y="391216"/>
                  </a:lnTo>
                  <a:lnTo>
                    <a:pt x="1397335" y="12629"/>
                  </a:lnTo>
                  <a:cubicBezTo>
                    <a:pt x="1397335" y="7549"/>
                    <a:pt x="1400138" y="2850"/>
                    <a:pt x="1404575" y="945"/>
                  </a:cubicBezTo>
                  <a:cubicBezTo>
                    <a:pt x="1409012" y="-960"/>
                    <a:pt x="1413916" y="56"/>
                    <a:pt x="1417302" y="3612"/>
                  </a:cubicBezTo>
                  <a:lnTo>
                    <a:pt x="2117196" y="760659"/>
                  </a:lnTo>
                  <a:cubicBezTo>
                    <a:pt x="2119414" y="763072"/>
                    <a:pt x="2120582" y="766247"/>
                    <a:pt x="2120582" y="769676"/>
                  </a:cubicBezTo>
                  <a:cubicBezTo>
                    <a:pt x="2120582" y="773105"/>
                    <a:pt x="2119298" y="776280"/>
                    <a:pt x="2117196" y="778693"/>
                  </a:cubicBezTo>
                  <a:lnTo>
                    <a:pt x="1417185" y="1535740"/>
                  </a:lnTo>
                  <a:cubicBezTo>
                    <a:pt x="1413799" y="1539296"/>
                    <a:pt x="1408778" y="1540439"/>
                    <a:pt x="1404458" y="1538407"/>
                  </a:cubicBezTo>
                  <a:cubicBezTo>
                    <a:pt x="1400138" y="1536375"/>
                    <a:pt x="1397218" y="1531803"/>
                    <a:pt x="1397218" y="1526723"/>
                  </a:cubicBezTo>
                  <a:lnTo>
                    <a:pt x="1397218" y="1148263"/>
                  </a:lnTo>
                  <a:lnTo>
                    <a:pt x="1408895" y="1148263"/>
                  </a:lnTo>
                  <a:lnTo>
                    <a:pt x="1408895" y="1160963"/>
                  </a:lnTo>
                  <a:lnTo>
                    <a:pt x="11677" y="1160963"/>
                  </a:lnTo>
                  <a:cubicBezTo>
                    <a:pt x="5254" y="1160963"/>
                    <a:pt x="0" y="1155248"/>
                    <a:pt x="0" y="1148263"/>
                  </a:cubicBezTo>
                  <a:lnTo>
                    <a:pt x="0" y="391216"/>
                  </a:lnTo>
                  <a:cubicBezTo>
                    <a:pt x="0" y="384231"/>
                    <a:pt x="5254" y="378516"/>
                    <a:pt x="11677" y="378516"/>
                  </a:cubicBezTo>
                  <a:moveTo>
                    <a:pt x="11677" y="403916"/>
                  </a:moveTo>
                  <a:lnTo>
                    <a:pt x="11677" y="391216"/>
                  </a:lnTo>
                  <a:lnTo>
                    <a:pt x="23353" y="391216"/>
                  </a:lnTo>
                  <a:lnTo>
                    <a:pt x="23353" y="1148263"/>
                  </a:lnTo>
                  <a:lnTo>
                    <a:pt x="11677" y="1148263"/>
                  </a:lnTo>
                  <a:lnTo>
                    <a:pt x="11677" y="1135563"/>
                  </a:lnTo>
                  <a:lnTo>
                    <a:pt x="1409012" y="1135563"/>
                  </a:lnTo>
                  <a:cubicBezTo>
                    <a:pt x="1415434" y="1135563"/>
                    <a:pt x="1420688" y="1141278"/>
                    <a:pt x="1420688" y="1148263"/>
                  </a:cubicBezTo>
                  <a:lnTo>
                    <a:pt x="1420688" y="1526850"/>
                  </a:lnTo>
                  <a:lnTo>
                    <a:pt x="1409012" y="1526850"/>
                  </a:lnTo>
                  <a:lnTo>
                    <a:pt x="1400721" y="1517833"/>
                  </a:lnTo>
                  <a:lnTo>
                    <a:pt x="2100732" y="760659"/>
                  </a:lnTo>
                  <a:lnTo>
                    <a:pt x="2109022" y="769676"/>
                  </a:lnTo>
                  <a:lnTo>
                    <a:pt x="2100732" y="778693"/>
                  </a:lnTo>
                  <a:lnTo>
                    <a:pt x="1400721" y="21646"/>
                  </a:lnTo>
                  <a:lnTo>
                    <a:pt x="1409012" y="12629"/>
                  </a:lnTo>
                  <a:lnTo>
                    <a:pt x="1420688" y="12629"/>
                  </a:lnTo>
                  <a:lnTo>
                    <a:pt x="1420688" y="391216"/>
                  </a:lnTo>
                  <a:cubicBezTo>
                    <a:pt x="1420688" y="398201"/>
                    <a:pt x="1415434" y="403916"/>
                    <a:pt x="1409012" y="403916"/>
                  </a:cubicBezTo>
                  <a:lnTo>
                    <a:pt x="11677" y="403916"/>
                  </a:lnTo>
                  <a:close/>
                </a:path>
              </a:pathLst>
            </a:custGeom>
            <a:solidFill>
              <a:srgbClr val="172C51"/>
            </a:solidFill>
          </p:spPr>
          <p:txBody>
            <a:bodyPr/>
            <a:lstStyle/>
            <a:p>
              <a:endParaRPr lang="es-CL"/>
            </a:p>
          </p:txBody>
        </p:sp>
      </p:grpSp>
      <p:sp>
        <p:nvSpPr>
          <p:cNvPr id="16" name="TextBox 16"/>
          <p:cNvSpPr txBox="1"/>
          <p:nvPr/>
        </p:nvSpPr>
        <p:spPr>
          <a:xfrm>
            <a:off x="295722" y="54196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17" name="TextBox 17"/>
          <p:cNvSpPr txBox="1"/>
          <p:nvPr/>
        </p:nvSpPr>
        <p:spPr>
          <a:xfrm>
            <a:off x="91440" y="1627694"/>
            <a:ext cx="18105118" cy="933450"/>
          </a:xfrm>
          <a:prstGeom prst="rect">
            <a:avLst/>
          </a:prstGeom>
        </p:spPr>
        <p:txBody>
          <a:bodyPr lIns="0" tIns="0" rIns="0" bIns="0" rtlCol="0" anchor="t">
            <a:spAutoFit/>
          </a:bodyPr>
          <a:lstStyle/>
          <a:p>
            <a:pPr algn="ctr">
              <a:lnSpc>
                <a:spcPts val="6480"/>
              </a:lnSpc>
            </a:pPr>
            <a:r>
              <a:rPr lang="en-US" sz="5400" b="1">
                <a:solidFill>
                  <a:srgbClr val="000000"/>
                </a:solidFill>
                <a:latin typeface="Calibri (MS) Bold"/>
                <a:ea typeface="Calibri (MS) Bold"/>
                <a:cs typeface="Calibri (MS) Bold"/>
                <a:sym typeface="Calibri (MS) Bold"/>
              </a:rPr>
              <a:t>DESCRIPCIÓN DEL PROYECTO</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295722" y="54196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5" name="TextBox 5"/>
          <p:cNvSpPr txBox="1"/>
          <p:nvPr/>
        </p:nvSpPr>
        <p:spPr>
          <a:xfrm>
            <a:off x="91437" y="786039"/>
            <a:ext cx="18105118" cy="933450"/>
          </a:xfrm>
          <a:prstGeom prst="rect">
            <a:avLst/>
          </a:prstGeom>
        </p:spPr>
        <p:txBody>
          <a:bodyPr lIns="0" tIns="0" rIns="0" bIns="0" rtlCol="0" anchor="t">
            <a:spAutoFit/>
          </a:bodyPr>
          <a:lstStyle/>
          <a:p>
            <a:pPr algn="ctr">
              <a:lnSpc>
                <a:spcPts val="6480"/>
              </a:lnSpc>
            </a:pPr>
            <a:r>
              <a:rPr lang="en-US" sz="5400" b="1">
                <a:solidFill>
                  <a:srgbClr val="000000"/>
                </a:solidFill>
                <a:latin typeface="Calibri (MS) Bold"/>
                <a:ea typeface="Calibri (MS) Bold"/>
                <a:cs typeface="Calibri (MS) Bold"/>
                <a:sym typeface="Calibri (MS) Bold"/>
              </a:rPr>
              <a:t>Objetivo General</a:t>
            </a:r>
          </a:p>
        </p:txBody>
      </p:sp>
      <p:sp>
        <p:nvSpPr>
          <p:cNvPr id="6" name="AutoShape 6"/>
          <p:cNvSpPr/>
          <p:nvPr/>
        </p:nvSpPr>
        <p:spPr>
          <a:xfrm rot="13305">
            <a:off x="-11929" y="1137040"/>
            <a:ext cx="6152284" cy="0"/>
          </a:xfrm>
          <a:prstGeom prst="line">
            <a:avLst/>
          </a:prstGeom>
          <a:ln w="9525" cap="rnd">
            <a:solidFill>
              <a:srgbClr val="000000"/>
            </a:solidFill>
            <a:prstDash val="solid"/>
            <a:headEnd type="none" w="sm" len="sm"/>
            <a:tailEnd type="none" w="sm" len="sm"/>
          </a:ln>
        </p:spPr>
        <p:txBody>
          <a:bodyPr/>
          <a:lstStyle/>
          <a:p>
            <a:endParaRPr lang="es-CL"/>
          </a:p>
        </p:txBody>
      </p:sp>
      <p:sp>
        <p:nvSpPr>
          <p:cNvPr id="7" name="TextBox 7"/>
          <p:cNvSpPr txBox="1"/>
          <p:nvPr/>
        </p:nvSpPr>
        <p:spPr>
          <a:xfrm>
            <a:off x="91441" y="4210050"/>
            <a:ext cx="18105118" cy="933450"/>
          </a:xfrm>
          <a:prstGeom prst="rect">
            <a:avLst/>
          </a:prstGeom>
        </p:spPr>
        <p:txBody>
          <a:bodyPr lIns="0" tIns="0" rIns="0" bIns="0" rtlCol="0" anchor="t">
            <a:spAutoFit/>
          </a:bodyPr>
          <a:lstStyle/>
          <a:p>
            <a:pPr algn="ctr">
              <a:lnSpc>
                <a:spcPts val="6480"/>
              </a:lnSpc>
            </a:pPr>
            <a:r>
              <a:rPr lang="en-US" sz="5400" b="1" dirty="0" err="1">
                <a:solidFill>
                  <a:srgbClr val="000000"/>
                </a:solidFill>
                <a:latin typeface="Calibri (MS) Bold"/>
                <a:ea typeface="Calibri (MS) Bold"/>
                <a:cs typeface="Calibri (MS) Bold"/>
                <a:sym typeface="Calibri (MS) Bold"/>
              </a:rPr>
              <a:t>Objetivos</a:t>
            </a:r>
            <a:r>
              <a:rPr lang="en-US" sz="5400" b="1" dirty="0">
                <a:solidFill>
                  <a:srgbClr val="000000"/>
                </a:solidFill>
                <a:latin typeface="Calibri (MS) Bold"/>
                <a:ea typeface="Calibri (MS) Bold"/>
                <a:cs typeface="Calibri (MS) Bold"/>
                <a:sym typeface="Calibri (MS) Bold"/>
              </a:rPr>
              <a:t> </a:t>
            </a:r>
            <a:r>
              <a:rPr lang="en-US" sz="5400" b="1" dirty="0" err="1">
                <a:solidFill>
                  <a:srgbClr val="000000"/>
                </a:solidFill>
                <a:latin typeface="Calibri (MS) Bold"/>
                <a:ea typeface="Calibri (MS) Bold"/>
                <a:cs typeface="Calibri (MS) Bold"/>
                <a:sym typeface="Calibri (MS) Bold"/>
              </a:rPr>
              <a:t>Específicos</a:t>
            </a:r>
            <a:endParaRPr lang="en-US" sz="5400" b="1" dirty="0">
              <a:solidFill>
                <a:srgbClr val="000000"/>
              </a:solidFill>
              <a:latin typeface="Calibri (MS) Bold"/>
              <a:ea typeface="Calibri (MS) Bold"/>
              <a:cs typeface="Calibri (MS) Bold"/>
              <a:sym typeface="Calibri (MS) Bold"/>
            </a:endParaRPr>
          </a:p>
        </p:txBody>
      </p:sp>
      <p:grpSp>
        <p:nvGrpSpPr>
          <p:cNvPr id="8" name="Group 8"/>
          <p:cNvGrpSpPr/>
          <p:nvPr/>
        </p:nvGrpSpPr>
        <p:grpSpPr>
          <a:xfrm>
            <a:off x="807921" y="1859747"/>
            <a:ext cx="17062406" cy="2212927"/>
            <a:chOff x="0" y="-9525"/>
            <a:chExt cx="21951314" cy="2994707"/>
          </a:xfrm>
        </p:grpSpPr>
        <p:sp>
          <p:nvSpPr>
            <p:cNvPr id="9" name="Freeform 9"/>
            <p:cNvSpPr/>
            <p:nvPr/>
          </p:nvSpPr>
          <p:spPr>
            <a:xfrm>
              <a:off x="12700" y="11937"/>
              <a:ext cx="21925914" cy="2961305"/>
            </a:xfrm>
            <a:custGeom>
              <a:avLst/>
              <a:gdLst/>
              <a:ahLst/>
              <a:cxnLst/>
              <a:rect l="l" t="t" r="r" b="b"/>
              <a:pathLst>
                <a:path w="21925914" h="2961305">
                  <a:moveTo>
                    <a:pt x="0" y="493611"/>
                  </a:moveTo>
                  <a:cubicBezTo>
                    <a:pt x="0" y="220961"/>
                    <a:pt x="236728" y="0"/>
                    <a:pt x="528701" y="0"/>
                  </a:cubicBezTo>
                  <a:lnTo>
                    <a:pt x="21397213" y="0"/>
                  </a:lnTo>
                  <a:cubicBezTo>
                    <a:pt x="21689186" y="0"/>
                    <a:pt x="21925914" y="220961"/>
                    <a:pt x="21925914" y="493611"/>
                  </a:cubicBezTo>
                  <a:lnTo>
                    <a:pt x="21925914" y="2467694"/>
                  </a:lnTo>
                  <a:cubicBezTo>
                    <a:pt x="21925914" y="2740225"/>
                    <a:pt x="21689186" y="2961305"/>
                    <a:pt x="21397213" y="2961305"/>
                  </a:cubicBezTo>
                  <a:lnTo>
                    <a:pt x="528701" y="2961305"/>
                  </a:lnTo>
                  <a:cubicBezTo>
                    <a:pt x="236728" y="2961305"/>
                    <a:pt x="0" y="2740344"/>
                    <a:pt x="0" y="2467694"/>
                  </a:cubicBezTo>
                  <a:close/>
                </a:path>
              </a:pathLst>
            </a:custGeom>
            <a:solidFill>
              <a:srgbClr val="FFFFFF"/>
            </a:solidFill>
          </p:spPr>
          <p:txBody>
            <a:bodyPr/>
            <a:lstStyle/>
            <a:p>
              <a:endParaRPr lang="es-CL"/>
            </a:p>
          </p:txBody>
        </p:sp>
        <p:sp>
          <p:nvSpPr>
            <p:cNvPr id="10" name="Freeform 10"/>
            <p:cNvSpPr/>
            <p:nvPr/>
          </p:nvSpPr>
          <p:spPr>
            <a:xfrm>
              <a:off x="0" y="0"/>
              <a:ext cx="21951314" cy="2985182"/>
            </a:xfrm>
            <a:custGeom>
              <a:avLst/>
              <a:gdLst/>
              <a:ahLst/>
              <a:cxnLst/>
              <a:rect l="l" t="t" r="r" b="b"/>
              <a:pathLst>
                <a:path w="21951314" h="2985182">
                  <a:moveTo>
                    <a:pt x="0" y="505548"/>
                  </a:moveTo>
                  <a:cubicBezTo>
                    <a:pt x="0" y="226213"/>
                    <a:pt x="242443" y="0"/>
                    <a:pt x="541401" y="0"/>
                  </a:cubicBezTo>
                  <a:lnTo>
                    <a:pt x="21409913" y="0"/>
                  </a:lnTo>
                  <a:lnTo>
                    <a:pt x="21409913" y="11937"/>
                  </a:lnTo>
                  <a:lnTo>
                    <a:pt x="21409913" y="0"/>
                  </a:lnTo>
                  <a:cubicBezTo>
                    <a:pt x="21708872" y="0"/>
                    <a:pt x="21951314" y="226213"/>
                    <a:pt x="21951314" y="505548"/>
                  </a:cubicBezTo>
                  <a:lnTo>
                    <a:pt x="21938614" y="505548"/>
                  </a:lnTo>
                  <a:lnTo>
                    <a:pt x="21951314" y="505548"/>
                  </a:lnTo>
                  <a:lnTo>
                    <a:pt x="21951314" y="2479631"/>
                  </a:lnTo>
                  <a:lnTo>
                    <a:pt x="21938614" y="2479631"/>
                  </a:lnTo>
                  <a:lnTo>
                    <a:pt x="21951314" y="2479631"/>
                  </a:lnTo>
                  <a:cubicBezTo>
                    <a:pt x="21951314" y="2758847"/>
                    <a:pt x="21708872" y="2985182"/>
                    <a:pt x="21409913" y="2985182"/>
                  </a:cubicBezTo>
                  <a:lnTo>
                    <a:pt x="21409913" y="2973242"/>
                  </a:lnTo>
                  <a:lnTo>
                    <a:pt x="21409913" y="2985182"/>
                  </a:lnTo>
                  <a:lnTo>
                    <a:pt x="541401" y="2985182"/>
                  </a:lnTo>
                  <a:lnTo>
                    <a:pt x="541401" y="2973242"/>
                  </a:lnTo>
                  <a:lnTo>
                    <a:pt x="541401" y="2985182"/>
                  </a:lnTo>
                  <a:cubicBezTo>
                    <a:pt x="242443" y="2985182"/>
                    <a:pt x="0" y="2758847"/>
                    <a:pt x="0" y="2479631"/>
                  </a:cubicBezTo>
                  <a:lnTo>
                    <a:pt x="0" y="505548"/>
                  </a:lnTo>
                  <a:lnTo>
                    <a:pt x="12700" y="505548"/>
                  </a:lnTo>
                  <a:lnTo>
                    <a:pt x="0" y="505548"/>
                  </a:lnTo>
                  <a:moveTo>
                    <a:pt x="25400" y="505548"/>
                  </a:moveTo>
                  <a:lnTo>
                    <a:pt x="25400" y="2479631"/>
                  </a:lnTo>
                  <a:lnTo>
                    <a:pt x="12700" y="2479631"/>
                  </a:lnTo>
                  <a:lnTo>
                    <a:pt x="25400" y="2479631"/>
                  </a:lnTo>
                  <a:cubicBezTo>
                    <a:pt x="25400" y="2745596"/>
                    <a:pt x="256286" y="2961305"/>
                    <a:pt x="541401" y="2961305"/>
                  </a:cubicBezTo>
                  <a:lnTo>
                    <a:pt x="21409913" y="2961305"/>
                  </a:lnTo>
                  <a:cubicBezTo>
                    <a:pt x="21695028" y="2961305"/>
                    <a:pt x="21925914" y="2745596"/>
                    <a:pt x="21925914" y="2479632"/>
                  </a:cubicBezTo>
                  <a:lnTo>
                    <a:pt x="21925914" y="505548"/>
                  </a:lnTo>
                  <a:cubicBezTo>
                    <a:pt x="21925914" y="239583"/>
                    <a:pt x="21695028" y="23875"/>
                    <a:pt x="21409913" y="23875"/>
                  </a:cubicBezTo>
                  <a:lnTo>
                    <a:pt x="541401" y="23875"/>
                  </a:lnTo>
                  <a:lnTo>
                    <a:pt x="541401" y="11937"/>
                  </a:lnTo>
                  <a:lnTo>
                    <a:pt x="541401" y="23875"/>
                  </a:lnTo>
                  <a:cubicBezTo>
                    <a:pt x="256286" y="23875"/>
                    <a:pt x="25400" y="239583"/>
                    <a:pt x="25400" y="505548"/>
                  </a:cubicBezTo>
                  <a:close/>
                </a:path>
              </a:pathLst>
            </a:custGeom>
            <a:solidFill>
              <a:srgbClr val="4472C4"/>
            </a:solidFill>
          </p:spPr>
          <p:txBody>
            <a:bodyPr/>
            <a:lstStyle/>
            <a:p>
              <a:endParaRPr lang="es-CL"/>
            </a:p>
          </p:txBody>
        </p:sp>
        <p:sp>
          <p:nvSpPr>
            <p:cNvPr id="11" name="TextBox 11"/>
            <p:cNvSpPr txBox="1"/>
            <p:nvPr/>
          </p:nvSpPr>
          <p:spPr>
            <a:xfrm>
              <a:off x="134519" y="-9525"/>
              <a:ext cx="21696246" cy="2994660"/>
            </a:xfrm>
            <a:prstGeom prst="rect">
              <a:avLst/>
            </a:prstGeom>
          </p:spPr>
          <p:txBody>
            <a:bodyPr lIns="50800" tIns="50800" rIns="50800" bIns="50800" rtlCol="0" anchor="ctr"/>
            <a:lstStyle/>
            <a:p>
              <a:pPr algn="just">
                <a:lnSpc>
                  <a:spcPts val="3240"/>
                </a:lnSpc>
              </a:pPr>
              <a:r>
                <a:rPr lang="en-US" sz="2700" dirty="0">
                  <a:solidFill>
                    <a:srgbClr val="000000"/>
                  </a:solidFill>
                  <a:latin typeface="Open Sans"/>
                  <a:ea typeface="Open Sans"/>
                  <a:cs typeface="Open Sans"/>
                  <a:sym typeface="Open Sans"/>
                </a:rPr>
                <a:t>Un </a:t>
              </a:r>
              <a:r>
                <a:rPr lang="en-US" sz="2700" dirty="0" err="1">
                  <a:solidFill>
                    <a:srgbClr val="000000"/>
                  </a:solidFill>
                  <a:latin typeface="Open Sans"/>
                  <a:ea typeface="Open Sans"/>
                  <a:cs typeface="Open Sans"/>
                  <a:sym typeface="Open Sans"/>
                </a:rPr>
                <a:t>sistema</a:t>
              </a:r>
              <a:r>
                <a:rPr lang="en-US" sz="2700" dirty="0">
                  <a:solidFill>
                    <a:srgbClr val="000000"/>
                  </a:solidFill>
                  <a:latin typeface="Open Sans"/>
                  <a:ea typeface="Open Sans"/>
                  <a:cs typeface="Open Sans"/>
                  <a:sym typeface="Open Sans"/>
                </a:rPr>
                <a:t> integral de </a:t>
              </a:r>
              <a:r>
                <a:rPr lang="en-US" sz="2700" dirty="0" err="1">
                  <a:solidFill>
                    <a:srgbClr val="000000"/>
                  </a:solidFill>
                  <a:latin typeface="Open Sans"/>
                  <a:ea typeface="Open Sans"/>
                  <a:cs typeface="Open Sans"/>
                  <a:sym typeface="Open Sans"/>
                </a:rPr>
                <a:t>gestión</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membresías</a:t>
              </a:r>
              <a:r>
                <a:rPr lang="en-US" sz="2700" dirty="0">
                  <a:solidFill>
                    <a:srgbClr val="000000"/>
                  </a:solidFill>
                  <a:latin typeface="Open Sans"/>
                  <a:ea typeface="Open Sans"/>
                  <a:cs typeface="Open Sans"/>
                  <a:sym typeface="Open Sans"/>
                </a:rPr>
                <a:t> y control de </a:t>
              </a:r>
              <a:r>
                <a:rPr lang="en-US" sz="2700" dirty="0" err="1">
                  <a:solidFill>
                    <a:srgbClr val="000000"/>
                  </a:solidFill>
                  <a:latin typeface="Open Sans"/>
                  <a:ea typeface="Open Sans"/>
                  <a:cs typeface="Open Sans"/>
                  <a:sym typeface="Open Sans"/>
                </a:rPr>
                <a:t>acceso</a:t>
              </a:r>
              <a:r>
                <a:rPr lang="en-US" sz="2700" dirty="0">
                  <a:solidFill>
                    <a:srgbClr val="000000"/>
                  </a:solidFill>
                  <a:latin typeface="Open Sans"/>
                  <a:ea typeface="Open Sans"/>
                  <a:cs typeface="Open Sans"/>
                  <a:sym typeface="Open Sans"/>
                </a:rPr>
                <a:t> para </a:t>
              </a:r>
              <a:r>
                <a:rPr lang="en-US" sz="2700" dirty="0" err="1">
                  <a:solidFill>
                    <a:srgbClr val="000000"/>
                  </a:solidFill>
                  <a:latin typeface="Open Sans"/>
                  <a:ea typeface="Open Sans"/>
                  <a:cs typeface="Open Sans"/>
                  <a:sym typeface="Open Sans"/>
                </a:rPr>
                <a:t>gimnasios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mediante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reconocimiento</a:t>
              </a:r>
              <a:r>
                <a:rPr lang="en-US" sz="2700" dirty="0">
                  <a:solidFill>
                    <a:srgbClr val="000000"/>
                  </a:solidFill>
                  <a:latin typeface="Open Sans"/>
                  <a:ea typeface="Open Sans"/>
                  <a:cs typeface="Open Sans"/>
                  <a:sym typeface="Open Sans"/>
                </a:rPr>
                <a:t> facial, </a:t>
              </a:r>
              <a:r>
                <a:rPr lang="en-US" sz="2700" dirty="0" err="1">
                  <a:solidFill>
                    <a:srgbClr val="000000"/>
                  </a:solidFill>
                  <a:latin typeface="Open Sans"/>
                  <a:ea typeface="Open Sans"/>
                  <a:cs typeface="Open Sans"/>
                  <a:sym typeface="Open Sans"/>
                </a:rPr>
                <a:t>que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automatice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los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procesos</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inscripción</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pago</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validación</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ingreso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mejorando</a:t>
              </a:r>
              <a:r>
                <a:rPr lang="en-US" sz="2700" dirty="0">
                  <a:solidFill>
                    <a:srgbClr val="000000"/>
                  </a:solidFill>
                  <a:latin typeface="Open Sans"/>
                  <a:ea typeface="Open Sans"/>
                  <a:cs typeface="Open Sans"/>
                  <a:sym typeface="Open Sans"/>
                </a:rPr>
                <a:t> la </a:t>
              </a:r>
              <a:r>
                <a:rPr lang="en-US" sz="2700" dirty="0" err="1">
                  <a:solidFill>
                    <a:srgbClr val="000000"/>
                  </a:solidFill>
                  <a:latin typeface="Open Sans"/>
                  <a:ea typeface="Open Sans"/>
                  <a:cs typeface="Open Sans"/>
                  <a:sym typeface="Open Sans"/>
                </a:rPr>
                <a:t>experiencia</a:t>
              </a:r>
              <a:r>
                <a:rPr lang="en-US" sz="2700" dirty="0">
                  <a:solidFill>
                    <a:srgbClr val="000000"/>
                  </a:solidFill>
                  <a:latin typeface="Open Sans"/>
                  <a:ea typeface="Open Sans"/>
                  <a:cs typeface="Open Sans"/>
                  <a:sym typeface="Open Sans"/>
                </a:rPr>
                <a:t> del </a:t>
              </a:r>
              <a:r>
                <a:rPr lang="en-US" sz="2700" dirty="0" err="1">
                  <a:solidFill>
                    <a:srgbClr val="000000"/>
                  </a:solidFill>
                  <a:latin typeface="Open Sans"/>
                  <a:ea typeface="Open Sans"/>
                  <a:cs typeface="Open Sans"/>
                  <a:sym typeface="Open Sans"/>
                </a:rPr>
                <a:t>usuario</a:t>
              </a:r>
              <a:r>
                <a:rPr lang="en-US" sz="2700" dirty="0">
                  <a:solidFill>
                    <a:srgbClr val="000000"/>
                  </a:solidFill>
                  <a:latin typeface="Open Sans"/>
                  <a:ea typeface="Open Sans"/>
                  <a:cs typeface="Open Sans"/>
                  <a:sym typeface="Open Sans"/>
                </a:rPr>
                <a:t> y la </a:t>
              </a:r>
              <a:r>
                <a:rPr lang="en-US" sz="2700" dirty="0" err="1">
                  <a:solidFill>
                    <a:srgbClr val="000000"/>
                  </a:solidFill>
                  <a:latin typeface="Open Sans"/>
                  <a:ea typeface="Open Sans"/>
                  <a:cs typeface="Open Sans"/>
                  <a:sym typeface="Open Sans"/>
                </a:rPr>
                <a:t>eficiencia</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operativa</a:t>
              </a:r>
              <a:r>
                <a:rPr lang="en-US" sz="2700" dirty="0">
                  <a:solidFill>
                    <a:srgbClr val="000000"/>
                  </a:solidFill>
                  <a:latin typeface="Open Sans"/>
                  <a:ea typeface="Open Sans"/>
                  <a:cs typeface="Open Sans"/>
                  <a:sym typeface="Open Sans"/>
                </a:rPr>
                <a:t> del </a:t>
              </a:r>
              <a:r>
                <a:rPr lang="en-US" sz="2700" dirty="0" err="1">
                  <a:solidFill>
                    <a:srgbClr val="000000"/>
                  </a:solidFill>
                  <a:latin typeface="Open Sans"/>
                  <a:ea typeface="Open Sans"/>
                  <a:cs typeface="Open Sans"/>
                  <a:sym typeface="Open Sans"/>
                </a:rPr>
                <a:t>establecimiento</a:t>
              </a:r>
              <a:r>
                <a:rPr lang="en-US" sz="2700" dirty="0">
                  <a:solidFill>
                    <a:srgbClr val="000000"/>
                  </a:solidFill>
                  <a:latin typeface="Open Sans"/>
                  <a:ea typeface="Open Sans"/>
                  <a:cs typeface="Open Sans"/>
                  <a:sym typeface="Open Sans"/>
                </a:rPr>
                <a:t>.</a:t>
              </a:r>
            </a:p>
          </p:txBody>
        </p:sp>
      </p:grpSp>
      <p:grpSp>
        <p:nvGrpSpPr>
          <p:cNvPr id="12" name="Group 12"/>
          <p:cNvGrpSpPr/>
          <p:nvPr/>
        </p:nvGrpSpPr>
        <p:grpSpPr>
          <a:xfrm>
            <a:off x="619418" y="4920852"/>
            <a:ext cx="17158903" cy="4928057"/>
            <a:chOff x="12079" y="-219075"/>
            <a:chExt cx="21109404" cy="5663580"/>
          </a:xfrm>
        </p:grpSpPr>
        <p:sp>
          <p:nvSpPr>
            <p:cNvPr id="13" name="Freeform 13"/>
            <p:cNvSpPr/>
            <p:nvPr/>
          </p:nvSpPr>
          <p:spPr>
            <a:xfrm>
              <a:off x="12079" y="21859"/>
              <a:ext cx="20853344" cy="5422646"/>
            </a:xfrm>
            <a:custGeom>
              <a:avLst/>
              <a:gdLst/>
              <a:ahLst/>
              <a:cxnLst/>
              <a:rect l="l" t="t" r="r" b="b"/>
              <a:pathLst>
                <a:path w="20853344" h="5422646">
                  <a:moveTo>
                    <a:pt x="0" y="903884"/>
                  </a:moveTo>
                  <a:cubicBezTo>
                    <a:pt x="0" y="404617"/>
                    <a:pt x="225148" y="0"/>
                    <a:pt x="502838" y="0"/>
                  </a:cubicBezTo>
                  <a:lnTo>
                    <a:pt x="20350506" y="0"/>
                  </a:lnTo>
                  <a:cubicBezTo>
                    <a:pt x="20628196" y="0"/>
                    <a:pt x="20853344" y="404617"/>
                    <a:pt x="20853344" y="903884"/>
                  </a:cubicBezTo>
                  <a:lnTo>
                    <a:pt x="20853344" y="4518762"/>
                  </a:lnTo>
                  <a:cubicBezTo>
                    <a:pt x="20853344" y="5017811"/>
                    <a:pt x="20628196" y="5422646"/>
                    <a:pt x="20350506" y="5422646"/>
                  </a:cubicBezTo>
                  <a:lnTo>
                    <a:pt x="502838" y="5422646"/>
                  </a:lnTo>
                  <a:cubicBezTo>
                    <a:pt x="225148" y="5422646"/>
                    <a:pt x="0" y="5018029"/>
                    <a:pt x="0" y="4518762"/>
                  </a:cubicBezTo>
                  <a:close/>
                </a:path>
              </a:pathLst>
            </a:custGeom>
            <a:solidFill>
              <a:srgbClr val="FFFFFF"/>
            </a:solidFill>
          </p:spPr>
          <p:txBody>
            <a:bodyPr/>
            <a:lstStyle/>
            <a:p>
              <a:endParaRPr lang="es-CL"/>
            </a:p>
          </p:txBody>
        </p:sp>
        <p:sp>
          <p:nvSpPr>
            <p:cNvPr id="14" name="Freeform 14"/>
            <p:cNvSpPr/>
            <p:nvPr/>
          </p:nvSpPr>
          <p:spPr>
            <a:xfrm>
              <a:off x="243981" y="-91136"/>
              <a:ext cx="20877502" cy="5466330"/>
            </a:xfrm>
            <a:custGeom>
              <a:avLst/>
              <a:gdLst/>
              <a:ahLst/>
              <a:cxnLst/>
              <a:rect l="l" t="t" r="r" b="b"/>
              <a:pathLst>
                <a:path w="20877502" h="5466330">
                  <a:moveTo>
                    <a:pt x="0" y="925743"/>
                  </a:moveTo>
                  <a:cubicBezTo>
                    <a:pt x="0" y="414234"/>
                    <a:pt x="230583" y="0"/>
                    <a:pt x="514917" y="0"/>
                  </a:cubicBezTo>
                  <a:lnTo>
                    <a:pt x="20362585" y="0"/>
                  </a:lnTo>
                  <a:lnTo>
                    <a:pt x="20362585" y="21859"/>
                  </a:lnTo>
                  <a:lnTo>
                    <a:pt x="20362585" y="0"/>
                  </a:lnTo>
                  <a:cubicBezTo>
                    <a:pt x="20646920" y="0"/>
                    <a:pt x="20877502" y="414234"/>
                    <a:pt x="20877502" y="925743"/>
                  </a:cubicBezTo>
                  <a:lnTo>
                    <a:pt x="20865423" y="925743"/>
                  </a:lnTo>
                  <a:lnTo>
                    <a:pt x="20877502" y="925743"/>
                  </a:lnTo>
                  <a:lnTo>
                    <a:pt x="20877502" y="4540621"/>
                  </a:lnTo>
                  <a:lnTo>
                    <a:pt x="20865423" y="4540621"/>
                  </a:lnTo>
                  <a:lnTo>
                    <a:pt x="20877502" y="4540621"/>
                  </a:lnTo>
                  <a:cubicBezTo>
                    <a:pt x="20877502" y="5051911"/>
                    <a:pt x="20646920" y="5466330"/>
                    <a:pt x="20362585" y="5466330"/>
                  </a:cubicBezTo>
                  <a:lnTo>
                    <a:pt x="20362585" y="5444505"/>
                  </a:lnTo>
                  <a:lnTo>
                    <a:pt x="20362585" y="5466330"/>
                  </a:lnTo>
                  <a:lnTo>
                    <a:pt x="514917" y="5466330"/>
                  </a:lnTo>
                  <a:lnTo>
                    <a:pt x="514917" y="5444505"/>
                  </a:lnTo>
                  <a:lnTo>
                    <a:pt x="514917" y="5466330"/>
                  </a:lnTo>
                  <a:cubicBezTo>
                    <a:pt x="230583" y="5466330"/>
                    <a:pt x="0" y="5051911"/>
                    <a:pt x="0" y="4540621"/>
                  </a:cubicBezTo>
                  <a:lnTo>
                    <a:pt x="0" y="925743"/>
                  </a:lnTo>
                  <a:lnTo>
                    <a:pt x="12079" y="925743"/>
                  </a:lnTo>
                  <a:lnTo>
                    <a:pt x="0" y="925743"/>
                  </a:lnTo>
                  <a:moveTo>
                    <a:pt x="24157" y="925743"/>
                  </a:moveTo>
                  <a:lnTo>
                    <a:pt x="24157" y="4540621"/>
                  </a:lnTo>
                  <a:lnTo>
                    <a:pt x="12079" y="4540621"/>
                  </a:lnTo>
                  <a:lnTo>
                    <a:pt x="24157" y="4540621"/>
                  </a:lnTo>
                  <a:cubicBezTo>
                    <a:pt x="24157" y="5027647"/>
                    <a:pt x="243749" y="5422645"/>
                    <a:pt x="514917" y="5422645"/>
                  </a:cubicBezTo>
                  <a:lnTo>
                    <a:pt x="20362585" y="5422645"/>
                  </a:lnTo>
                  <a:cubicBezTo>
                    <a:pt x="20633753" y="5422645"/>
                    <a:pt x="20853344" y="5027647"/>
                    <a:pt x="20853344" y="4540621"/>
                  </a:cubicBezTo>
                  <a:lnTo>
                    <a:pt x="20853344" y="925743"/>
                  </a:lnTo>
                  <a:cubicBezTo>
                    <a:pt x="20853344" y="438717"/>
                    <a:pt x="20633753" y="43719"/>
                    <a:pt x="20362585" y="43719"/>
                  </a:cubicBezTo>
                  <a:lnTo>
                    <a:pt x="514917" y="43719"/>
                  </a:lnTo>
                  <a:lnTo>
                    <a:pt x="514917" y="21859"/>
                  </a:lnTo>
                  <a:lnTo>
                    <a:pt x="514917" y="43719"/>
                  </a:lnTo>
                  <a:cubicBezTo>
                    <a:pt x="243749" y="43719"/>
                    <a:pt x="24157" y="438717"/>
                    <a:pt x="24157" y="925743"/>
                  </a:cubicBezTo>
                  <a:close/>
                </a:path>
              </a:pathLst>
            </a:custGeom>
            <a:solidFill>
              <a:srgbClr val="4472C4"/>
            </a:solidFill>
          </p:spPr>
          <p:txBody>
            <a:bodyPr/>
            <a:lstStyle/>
            <a:p>
              <a:endParaRPr lang="es-CL"/>
            </a:p>
          </p:txBody>
        </p:sp>
        <p:sp>
          <p:nvSpPr>
            <p:cNvPr id="15" name="TextBox 15"/>
            <p:cNvSpPr txBox="1"/>
            <p:nvPr/>
          </p:nvSpPr>
          <p:spPr>
            <a:xfrm>
              <a:off x="243980" y="-219075"/>
              <a:ext cx="20633542" cy="5466330"/>
            </a:xfrm>
            <a:prstGeom prst="rect">
              <a:avLst/>
            </a:prstGeom>
          </p:spPr>
          <p:txBody>
            <a:bodyPr lIns="53334" tIns="53334" rIns="53334" bIns="53334" rtlCol="0" anchor="ctr"/>
            <a:lstStyle/>
            <a:p>
              <a:pPr marL="582930" lvl="1" indent="-291465" algn="just">
                <a:lnSpc>
                  <a:spcPts val="5454"/>
                </a:lnSpc>
                <a:buAutoNum type="arabicPeriod"/>
              </a:pPr>
              <a:r>
                <a:rPr lang="en-US" sz="2700" dirty="0" err="1">
                  <a:solidFill>
                    <a:srgbClr val="000000"/>
                  </a:solidFill>
                  <a:latin typeface="Open Sans"/>
                  <a:ea typeface="Open Sans"/>
                  <a:cs typeface="Open Sans"/>
                  <a:sym typeface="Open Sans"/>
                </a:rPr>
                <a:t>Validación</a:t>
              </a:r>
              <a:r>
                <a:rPr lang="en-US" sz="2700" dirty="0">
                  <a:solidFill>
                    <a:srgbClr val="000000"/>
                  </a:solidFill>
                  <a:latin typeface="Open Sans"/>
                  <a:ea typeface="Open Sans"/>
                  <a:cs typeface="Open Sans"/>
                  <a:sym typeface="Open Sans"/>
                </a:rPr>
                <a:t> facial </a:t>
              </a:r>
              <a:r>
                <a:rPr lang="en-US" sz="2700" dirty="0" err="1">
                  <a:solidFill>
                    <a:srgbClr val="000000"/>
                  </a:solidFill>
                  <a:latin typeface="Open Sans"/>
                  <a:ea typeface="Open Sans"/>
                  <a:cs typeface="Open Sans"/>
                  <a:sym typeface="Open Sans"/>
                </a:rPr>
                <a:t>rápida</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confiable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que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brinda</a:t>
              </a:r>
              <a:r>
                <a:rPr lang="en-US" sz="2700" dirty="0">
                  <a:solidFill>
                    <a:srgbClr val="000000"/>
                  </a:solidFill>
                  <a:latin typeface="Open Sans"/>
                  <a:ea typeface="Open Sans"/>
                  <a:cs typeface="Open Sans"/>
                  <a:sym typeface="Open Sans"/>
                </a:rPr>
                <a:t> a </a:t>
              </a:r>
              <a:r>
                <a:rPr lang="en-US" sz="2700" dirty="0" err="1">
                  <a:solidFill>
                    <a:srgbClr val="000000"/>
                  </a:solidFill>
                  <a:latin typeface="Open Sans"/>
                  <a:ea typeface="Open Sans"/>
                  <a:cs typeface="Open Sans"/>
                  <a:sym typeface="Open Sans"/>
                </a:rPr>
                <a:t>los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usuarios</a:t>
              </a:r>
              <a:r>
                <a:rPr lang="en-US" sz="2700" dirty="0">
                  <a:solidFill>
                    <a:srgbClr val="000000"/>
                  </a:solidFill>
                  <a:latin typeface="Open Sans"/>
                  <a:ea typeface="Open Sans"/>
                  <a:cs typeface="Open Sans"/>
                  <a:sym typeface="Open Sans"/>
                </a:rPr>
                <a:t> un </a:t>
              </a:r>
              <a:r>
                <a:rPr lang="en-US" sz="2700" dirty="0" err="1">
                  <a:solidFill>
                    <a:srgbClr val="000000"/>
                  </a:solidFill>
                  <a:latin typeface="Open Sans"/>
                  <a:ea typeface="Open Sans"/>
                  <a:cs typeface="Open Sans"/>
                  <a:sym typeface="Open Sans"/>
                </a:rPr>
                <a:t>acceso</a:t>
              </a:r>
              <a:r>
                <a:rPr lang="en-US" sz="2700" dirty="0">
                  <a:solidFill>
                    <a:srgbClr val="000000"/>
                  </a:solidFill>
                  <a:latin typeface="Open Sans"/>
                  <a:ea typeface="Open Sans"/>
                  <a:cs typeface="Open Sans"/>
                  <a:sym typeface="Open Sans"/>
                </a:rPr>
                <a:t> sin </a:t>
              </a:r>
              <a:r>
                <a:rPr lang="en-US" sz="2700" dirty="0" err="1">
                  <a:solidFill>
                    <a:srgbClr val="000000"/>
                  </a:solidFill>
                  <a:latin typeface="Open Sans"/>
                  <a:ea typeface="Open Sans"/>
                  <a:cs typeface="Open Sans"/>
                  <a:sym typeface="Open Sans"/>
                </a:rPr>
                <a:t>llaves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ni</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códigos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reduciendo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fricciones</a:t>
              </a:r>
              <a:r>
                <a:rPr lang="en-US" sz="2700" dirty="0">
                  <a:solidFill>
                    <a:srgbClr val="000000"/>
                  </a:solidFill>
                  <a:latin typeface="Open Sans"/>
                  <a:ea typeface="Open Sans"/>
                  <a:cs typeface="Open Sans"/>
                  <a:sym typeface="Open Sans"/>
                </a:rPr>
                <a:t> al </a:t>
              </a:r>
              <a:r>
                <a:rPr lang="en-US" sz="2700" dirty="0" err="1">
                  <a:solidFill>
                    <a:srgbClr val="000000"/>
                  </a:solidFill>
                  <a:latin typeface="Open Sans"/>
                  <a:ea typeface="Open Sans"/>
                  <a:cs typeface="Open Sans"/>
                  <a:sym typeface="Open Sans"/>
                </a:rPr>
                <a:t>momento</a:t>
              </a:r>
              <a:r>
                <a:rPr lang="en-US" sz="2700" dirty="0">
                  <a:solidFill>
                    <a:srgbClr val="000000"/>
                  </a:solidFill>
                  <a:latin typeface="Open Sans"/>
                  <a:ea typeface="Open Sans"/>
                  <a:cs typeface="Open Sans"/>
                  <a:sym typeface="Open Sans"/>
                </a:rPr>
                <a:t> de </a:t>
              </a:r>
              <a:r>
                <a:rPr lang="en-US" sz="2700" dirty="0" err="1">
                  <a:solidFill>
                    <a:srgbClr val="000000"/>
                  </a:solidFill>
                  <a:latin typeface="Open Sans"/>
                  <a:ea typeface="Open Sans"/>
                  <a:cs typeface="Open Sans"/>
                  <a:sym typeface="Open Sans"/>
                </a:rPr>
                <a:t>identificarse</a:t>
              </a:r>
              <a:r>
                <a:rPr lang="en-US" sz="2700" dirty="0">
                  <a:solidFill>
                    <a:srgbClr val="000000"/>
                  </a:solidFill>
                  <a:latin typeface="Open Sans"/>
                  <a:ea typeface="Open Sans"/>
                  <a:cs typeface="Open Sans"/>
                  <a:sym typeface="Open Sans"/>
                </a:rPr>
                <a:t>.</a:t>
              </a:r>
            </a:p>
            <a:p>
              <a:pPr marL="582930" lvl="1" indent="-291465" algn="just">
                <a:lnSpc>
                  <a:spcPts val="5454"/>
                </a:lnSpc>
                <a:buAutoNum type="arabicPeriod"/>
              </a:pPr>
              <a:r>
                <a:rPr lang="en-US" sz="2700" dirty="0" err="1">
                  <a:solidFill>
                    <a:srgbClr val="000000"/>
                  </a:solidFill>
                  <a:latin typeface="Open Sans"/>
                  <a:ea typeface="Open Sans"/>
                  <a:cs typeface="Open Sans"/>
                  <a:sym typeface="Open Sans"/>
                </a:rPr>
                <a:t>Gestión</a:t>
              </a:r>
              <a:r>
                <a:rPr lang="en-US" sz="2700" dirty="0">
                  <a:solidFill>
                    <a:srgbClr val="000000"/>
                  </a:solidFill>
                  <a:latin typeface="Open Sans"/>
                  <a:ea typeface="Open Sans"/>
                  <a:cs typeface="Open Sans"/>
                  <a:sym typeface="Open Sans"/>
                </a:rPr>
                <a:t> interna </a:t>
              </a:r>
              <a:r>
                <a:rPr lang="en-US" sz="2700" dirty="0" err="1">
                  <a:solidFill>
                    <a:srgbClr val="000000"/>
                  </a:solidFill>
                  <a:latin typeface="Open Sans"/>
                  <a:ea typeface="Open Sans"/>
                  <a:cs typeface="Open Sans"/>
                  <a:sym typeface="Open Sans"/>
                </a:rPr>
                <a:t>más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ágil</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mediante</a:t>
              </a:r>
              <a:r>
                <a:rPr lang="en-US" sz="2700" dirty="0">
                  <a:solidFill>
                    <a:srgbClr val="000000"/>
                  </a:solidFill>
                  <a:latin typeface="Open Sans"/>
                  <a:ea typeface="Open Sans"/>
                  <a:cs typeface="Open Sans"/>
                  <a:sym typeface="Open Sans"/>
                </a:rPr>
                <a:t> un portal </a:t>
              </a:r>
              <a:r>
                <a:rPr lang="en-US" sz="2700" dirty="0" err="1">
                  <a:solidFill>
                    <a:srgbClr val="000000"/>
                  </a:solidFill>
                  <a:latin typeface="Open Sans"/>
                  <a:ea typeface="Open Sans"/>
                  <a:cs typeface="Open Sans"/>
                  <a:sym typeface="Open Sans"/>
                </a:rPr>
                <a:t>administrativo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que</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permite</a:t>
              </a:r>
              <a:r>
                <a:rPr lang="en-US" sz="2700" dirty="0">
                  <a:solidFill>
                    <a:srgbClr val="000000"/>
                  </a:solidFill>
                  <a:latin typeface="Open Sans"/>
                  <a:ea typeface="Open Sans"/>
                  <a:cs typeface="Open Sans"/>
                  <a:sym typeface="Open Sans"/>
                </a:rPr>
                <a:t> a </a:t>
              </a:r>
              <a:r>
                <a:rPr lang="en-US" sz="2700" dirty="0" err="1">
                  <a:solidFill>
                    <a:srgbClr val="000000"/>
                  </a:solidFill>
                  <a:latin typeface="Open Sans"/>
                  <a:ea typeface="Open Sans"/>
                  <a:cs typeface="Open Sans"/>
                  <a:sym typeface="Open Sans"/>
                </a:rPr>
                <a:t>los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colaboradores</a:t>
              </a:r>
              <a:r>
                <a:rPr lang="en-US" sz="2700" dirty="0">
                  <a:solidFill>
                    <a:srgbClr val="000000"/>
                  </a:solidFill>
                  <a:latin typeface="Open Sans"/>
                  <a:ea typeface="Open Sans"/>
                  <a:cs typeface="Open Sans"/>
                  <a:sym typeface="Open Sans"/>
                </a:rPr>
                <a:t> resolver </a:t>
              </a:r>
              <a:r>
                <a:rPr lang="en-US" sz="2700" dirty="0" err="1">
                  <a:solidFill>
                    <a:srgbClr val="000000"/>
                  </a:solidFill>
                  <a:latin typeface="Open Sans"/>
                  <a:ea typeface="Open Sans"/>
                  <a:cs typeface="Open Sans"/>
                  <a:sym typeface="Open Sans"/>
                </a:rPr>
                <a:t>consultas</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atender</a:t>
              </a:r>
              <a:r>
                <a:rPr lang="en-US" sz="2700" dirty="0">
                  <a:solidFill>
                    <a:srgbClr val="000000"/>
                  </a:solidFill>
                  <a:latin typeface="Open Sans"/>
                  <a:ea typeface="Open Sans"/>
                  <a:cs typeface="Open Sans"/>
                  <a:sym typeface="Open Sans"/>
                </a:rPr>
                <a:t> a </a:t>
              </a:r>
              <a:r>
                <a:rPr lang="en-US" sz="2700" dirty="0" err="1">
                  <a:solidFill>
                    <a:srgbClr val="000000"/>
                  </a:solidFill>
                  <a:latin typeface="Open Sans"/>
                  <a:ea typeface="Open Sans"/>
                  <a:cs typeface="Open Sans"/>
                  <a:sym typeface="Open Sans"/>
                </a:rPr>
                <a:t>los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usuarios</a:t>
              </a:r>
              <a:r>
                <a:rPr lang="en-US" sz="2700" dirty="0">
                  <a:solidFill>
                    <a:srgbClr val="000000"/>
                  </a:solidFill>
                  <a:latin typeface="Open Sans"/>
                  <a:ea typeface="Open Sans"/>
                  <a:cs typeface="Open Sans"/>
                  <a:sym typeface="Open Sans"/>
                </a:rPr>
                <a:t> de forma </a:t>
              </a:r>
              <a:r>
                <a:rPr lang="en-US" sz="2700" dirty="0" err="1">
                  <a:solidFill>
                    <a:srgbClr val="000000"/>
                  </a:solidFill>
                  <a:latin typeface="Open Sans"/>
                  <a:ea typeface="Open Sans"/>
                  <a:cs typeface="Open Sans"/>
                  <a:sym typeface="Open Sans"/>
                </a:rPr>
                <a:t>más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rápida</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clara</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eficiente</a:t>
              </a:r>
              <a:r>
                <a:rPr lang="en-US" sz="2700" dirty="0">
                  <a:solidFill>
                    <a:srgbClr val="000000"/>
                  </a:solidFill>
                  <a:latin typeface="Open Sans"/>
                  <a:ea typeface="Open Sans"/>
                  <a:cs typeface="Open Sans"/>
                  <a:sym typeface="Open Sans"/>
                </a:rPr>
                <a:t>.</a:t>
              </a:r>
            </a:p>
            <a:p>
              <a:pPr marL="582930" lvl="1" indent="-291465" algn="just">
                <a:lnSpc>
                  <a:spcPts val="5454"/>
                </a:lnSpc>
                <a:buAutoNum type="arabicPeriod"/>
              </a:pPr>
              <a:r>
                <a:rPr lang="en-US" sz="2700" dirty="0" err="1">
                  <a:solidFill>
                    <a:srgbClr val="000000"/>
                  </a:solidFill>
                  <a:latin typeface="Open Sans"/>
                  <a:ea typeface="Open Sans"/>
                  <a:cs typeface="Open Sans"/>
                  <a:sym typeface="Open Sans"/>
                </a:rPr>
                <a:t>Acceso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seguro</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controlado</a:t>
              </a:r>
              <a:r>
                <a:rPr lang="en-US" sz="2700" dirty="0">
                  <a:solidFill>
                    <a:srgbClr val="000000"/>
                  </a:solidFill>
                  <a:latin typeface="Open Sans"/>
                  <a:ea typeface="Open Sans"/>
                  <a:cs typeface="Open Sans"/>
                  <a:sym typeface="Open Sans"/>
                </a:rPr>
                <a:t> a la </a:t>
              </a:r>
              <a:r>
                <a:rPr lang="en-US" sz="2700" dirty="0" err="1">
                  <a:solidFill>
                    <a:srgbClr val="000000"/>
                  </a:solidFill>
                  <a:latin typeface="Open Sans"/>
                  <a:ea typeface="Open Sans"/>
                  <a:cs typeface="Open Sans"/>
                  <a:sym typeface="Open Sans"/>
                </a:rPr>
                <a:t>sucursal</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en</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tiempo</a:t>
              </a:r>
              <a:r>
                <a:rPr lang="en-US" sz="2700" dirty="0">
                  <a:solidFill>
                    <a:srgbClr val="000000"/>
                  </a:solidFill>
                  <a:latin typeface="Open Sans"/>
                  <a:ea typeface="Open Sans"/>
                  <a:cs typeface="Open Sans"/>
                  <a:sym typeface="Open Sans"/>
                </a:rPr>
                <a:t> real, </a:t>
              </a:r>
              <a:r>
                <a:rPr lang="en-US" sz="2700" dirty="0" err="1">
                  <a:solidFill>
                    <a:srgbClr val="000000"/>
                  </a:solidFill>
                  <a:latin typeface="Open Sans"/>
                  <a:ea typeface="Open Sans"/>
                  <a:cs typeface="Open Sans"/>
                  <a:sym typeface="Open Sans"/>
                </a:rPr>
                <a:t>fortaleciendo</a:t>
              </a:r>
              <a:r>
                <a:rPr lang="en-US" sz="2700" dirty="0">
                  <a:solidFill>
                    <a:srgbClr val="000000"/>
                  </a:solidFill>
                  <a:latin typeface="Open Sans"/>
                  <a:ea typeface="Open Sans"/>
                  <a:cs typeface="Open Sans"/>
                  <a:sym typeface="Open Sans"/>
                </a:rPr>
                <a:t> la </a:t>
              </a:r>
              <a:r>
                <a:rPr lang="en-US" sz="2700" dirty="0" err="1">
                  <a:solidFill>
                    <a:srgbClr val="000000"/>
                  </a:solidFill>
                  <a:latin typeface="Open Sans"/>
                  <a:ea typeface="Open Sans"/>
                  <a:cs typeface="Open Sans"/>
                  <a:sym typeface="Open Sans"/>
                </a:rPr>
                <a:t>protección</a:t>
              </a:r>
              <a:r>
                <a:rPr lang="en-US" sz="2700" dirty="0">
                  <a:solidFill>
                    <a:srgbClr val="000000"/>
                  </a:solidFill>
                  <a:latin typeface="Open Sans"/>
                  <a:ea typeface="Open Sans"/>
                  <a:cs typeface="Open Sans"/>
                  <a:sym typeface="Open Sans"/>
                </a:rPr>
                <a:t> del </a:t>
              </a:r>
              <a:r>
                <a:rPr lang="en-US" sz="2700" dirty="0" err="1">
                  <a:solidFill>
                    <a:srgbClr val="000000"/>
                  </a:solidFill>
                  <a:latin typeface="Open Sans"/>
                  <a:ea typeface="Open Sans"/>
                  <a:cs typeface="Open Sans"/>
                  <a:sym typeface="Open Sans"/>
                </a:rPr>
                <a:t>recinto</a:t>
              </a:r>
              <a:r>
                <a:rPr lang="en-US" sz="2700" dirty="0">
                  <a:solidFill>
                    <a:srgbClr val="000000"/>
                  </a:solidFill>
                  <a:latin typeface="Open Sans"/>
                  <a:ea typeface="Open Sans"/>
                  <a:cs typeface="Open Sans"/>
                  <a:sym typeface="Open Sans"/>
                </a:rPr>
                <a:t> y </a:t>
              </a:r>
              <a:r>
                <a:rPr lang="en-US" sz="2700" dirty="0" err="1">
                  <a:solidFill>
                    <a:srgbClr val="000000"/>
                  </a:solidFill>
                  <a:latin typeface="Open Sans"/>
                  <a:ea typeface="Open Sans"/>
                  <a:cs typeface="Open Sans"/>
                  <a:sym typeface="Open Sans"/>
                </a:rPr>
                <a:t>garantizando</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que</a:t>
              </a:r>
              <a:r>
                <a:rPr lang="en-US" sz="2700" dirty="0">
                  <a:solidFill>
                    <a:srgbClr val="000000"/>
                  </a:solidFill>
                  <a:latin typeface="Open Sans"/>
                  <a:ea typeface="Open Sans"/>
                  <a:cs typeface="Open Sans"/>
                  <a:sym typeface="Open Sans"/>
                </a:rPr>
                <a:t> solo </a:t>
              </a:r>
              <a:r>
                <a:rPr lang="en-US" sz="2700" dirty="0" err="1">
                  <a:solidFill>
                    <a:srgbClr val="000000"/>
                  </a:solidFill>
                  <a:latin typeface="Open Sans"/>
                  <a:ea typeface="Open Sans"/>
                  <a:cs typeface="Open Sans"/>
                  <a:sym typeface="Open Sans"/>
                </a:rPr>
                <a:t>usuarios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autorizados</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puedan</a:t>
              </a:r>
              <a:r>
                <a:rPr lang="en-US" sz="2700" dirty="0">
                  <a:solidFill>
                    <a:srgbClr val="000000"/>
                  </a:solidFill>
                  <a:latin typeface="Open Sans"/>
                  <a:ea typeface="Open Sans"/>
                  <a:cs typeface="Open Sans"/>
                  <a:sym typeface="Open Sans"/>
                </a:rPr>
                <a:t> </a:t>
              </a:r>
              <a:r>
                <a:rPr lang="en-US" sz="2700" dirty="0" err="1">
                  <a:solidFill>
                    <a:srgbClr val="000000"/>
                  </a:solidFill>
                  <a:latin typeface="Open Sans"/>
                  <a:ea typeface="Open Sans"/>
                  <a:cs typeface="Open Sans"/>
                  <a:sym typeface="Open Sans"/>
                </a:rPr>
                <a:t>ingresar</a:t>
              </a:r>
              <a:r>
                <a:rPr lang="en-US" sz="2700" dirty="0">
                  <a:solidFill>
                    <a:srgbClr val="000000"/>
                  </a:solidFill>
                  <a:latin typeface="Open Sans"/>
                  <a:ea typeface="Open Sans"/>
                  <a:cs typeface="Open Sans"/>
                  <a:sym typeface="Open Sans"/>
                </a:rPr>
                <a:t>.</a:t>
              </a: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091860" y="0"/>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2"/>
              <a:stretch>
                <a:fillRect b="2"/>
              </a:stretch>
            </a:blipFill>
          </p:spPr>
          <p:txBody>
            <a:bodyPr/>
            <a:lstStyle/>
            <a:p>
              <a:endParaRPr lang="es-CL"/>
            </a:p>
          </p:txBody>
        </p:sp>
      </p:grpSp>
      <p:sp>
        <p:nvSpPr>
          <p:cNvPr id="4" name="TextBox 4"/>
          <p:cNvSpPr txBox="1"/>
          <p:nvPr/>
        </p:nvSpPr>
        <p:spPr>
          <a:xfrm>
            <a:off x="245264" y="225145"/>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5" name="TextBox 5"/>
          <p:cNvSpPr txBox="1"/>
          <p:nvPr/>
        </p:nvSpPr>
        <p:spPr>
          <a:xfrm>
            <a:off x="91441" y="914400"/>
            <a:ext cx="18105118" cy="933450"/>
          </a:xfrm>
          <a:prstGeom prst="rect">
            <a:avLst/>
          </a:prstGeom>
        </p:spPr>
        <p:txBody>
          <a:bodyPr lIns="0" tIns="0" rIns="0" bIns="0" rtlCol="0" anchor="t">
            <a:spAutoFit/>
          </a:bodyPr>
          <a:lstStyle/>
          <a:p>
            <a:pPr algn="ctr">
              <a:lnSpc>
                <a:spcPts val="6480"/>
              </a:lnSpc>
            </a:pPr>
            <a:r>
              <a:rPr lang="en-US" sz="5400" b="1">
                <a:solidFill>
                  <a:srgbClr val="000000"/>
                </a:solidFill>
                <a:latin typeface="Calibri (MS) Bold"/>
                <a:ea typeface="Calibri (MS) Bold"/>
                <a:cs typeface="Calibri (MS) Bold"/>
                <a:sym typeface="Calibri (MS) Bold"/>
              </a:rPr>
              <a:t>Alcance y limitaciones del proyecto</a:t>
            </a:r>
          </a:p>
        </p:txBody>
      </p:sp>
      <p:sp>
        <p:nvSpPr>
          <p:cNvPr id="6" name="AutoShape 6"/>
          <p:cNvSpPr/>
          <p:nvPr/>
        </p:nvSpPr>
        <p:spPr>
          <a:xfrm>
            <a:off x="-62364" y="813080"/>
            <a:ext cx="6152238" cy="23812"/>
          </a:xfrm>
          <a:prstGeom prst="line">
            <a:avLst/>
          </a:prstGeom>
          <a:ln w="9525" cap="rnd">
            <a:solidFill>
              <a:srgbClr val="000000"/>
            </a:solidFill>
            <a:prstDash val="solid"/>
            <a:headEnd type="none" w="sm" len="sm"/>
            <a:tailEnd type="none" w="sm" len="sm"/>
          </a:ln>
        </p:spPr>
        <p:txBody>
          <a:bodyPr/>
          <a:lstStyle/>
          <a:p>
            <a:endParaRPr lang="es-CL"/>
          </a:p>
        </p:txBody>
      </p:sp>
      <p:sp>
        <p:nvSpPr>
          <p:cNvPr id="7" name="TextBox 7"/>
          <p:cNvSpPr txBox="1"/>
          <p:nvPr/>
        </p:nvSpPr>
        <p:spPr>
          <a:xfrm>
            <a:off x="1421134" y="1883682"/>
            <a:ext cx="15753378" cy="8049537"/>
          </a:xfrm>
          <a:prstGeom prst="rect">
            <a:avLst/>
          </a:prstGeom>
        </p:spPr>
        <p:txBody>
          <a:bodyPr lIns="0" tIns="0" rIns="0" bIns="0" rtlCol="0" anchor="t">
            <a:spAutoFit/>
          </a:bodyPr>
          <a:lstStyle/>
          <a:p>
            <a:pPr marL="622751" lvl="1" indent="-311375" algn="just">
              <a:lnSpc>
                <a:spcPts val="4038"/>
              </a:lnSpc>
              <a:buAutoNum type="arabicPeriod"/>
            </a:pPr>
            <a:r>
              <a:rPr lang="en-US" sz="2884">
                <a:solidFill>
                  <a:srgbClr val="000000"/>
                </a:solidFill>
                <a:latin typeface="Open Sans"/>
                <a:ea typeface="Open Sans"/>
                <a:cs typeface="Open Sans"/>
                <a:sym typeface="Open Sans"/>
              </a:rPr>
              <a:t>Portal de cliente que permita seleccionar membresías, registrarse, pagar, y acceder a dashboard con estado de membresía activa e historial de accesos.</a:t>
            </a:r>
          </a:p>
          <a:p>
            <a:pPr marL="622751" lvl="1" indent="-311375" algn="just">
              <a:lnSpc>
                <a:spcPts val="4038"/>
              </a:lnSpc>
              <a:buAutoNum type="arabicPeriod"/>
            </a:pPr>
            <a:r>
              <a:rPr lang="en-US" sz="2884">
                <a:solidFill>
                  <a:srgbClr val="000000"/>
                </a:solidFill>
                <a:latin typeface="Open Sans"/>
                <a:ea typeface="Open Sans"/>
                <a:cs typeface="Open Sans"/>
                <a:sym typeface="Open Sans"/>
              </a:rPr>
              <a:t>Sistema de enrolamiento biométrico con captura facial y asistencia de colaboradores para garantizar registro exitoso.</a:t>
            </a:r>
          </a:p>
          <a:p>
            <a:pPr marL="622751" lvl="1" indent="-311375" algn="just">
              <a:lnSpc>
                <a:spcPts val="4038"/>
              </a:lnSpc>
              <a:buAutoNum type="arabicPeriod"/>
            </a:pPr>
            <a:r>
              <a:rPr lang="en-US" sz="2884">
                <a:solidFill>
                  <a:srgbClr val="000000"/>
                </a:solidFill>
                <a:latin typeface="Open Sans"/>
                <a:ea typeface="Open Sans"/>
                <a:cs typeface="Open Sans"/>
                <a:sym typeface="Open Sans"/>
              </a:rPr>
              <a:t>Sistema de control de acceso automatizado mediante reconocimiento facial ≥95% de precisión en &lt;2 segundos, con integración a torniquete y registro completo de eventos para auditoría.</a:t>
            </a:r>
          </a:p>
          <a:p>
            <a:pPr marL="622751" lvl="1" indent="-311375" algn="just">
              <a:lnSpc>
                <a:spcPts val="4038"/>
              </a:lnSpc>
              <a:buAutoNum type="arabicPeriod"/>
            </a:pPr>
            <a:r>
              <a:rPr lang="en-US" sz="2884">
                <a:solidFill>
                  <a:srgbClr val="000000"/>
                </a:solidFill>
                <a:latin typeface="Open Sans"/>
                <a:ea typeface="Open Sans"/>
                <a:cs typeface="Open Sans"/>
                <a:sym typeface="Open Sans"/>
              </a:rPr>
              <a:t>Portal administrativo que centraliza la operación diaria, integrando gestión de usuarios y accesos, enrolamiento, apertura y cierre de sucursal, registro de ventas presenciales y un dashboard en tiempo real con información clave.</a:t>
            </a:r>
          </a:p>
          <a:p>
            <a:pPr algn="just">
              <a:lnSpc>
                <a:spcPts val="4038"/>
              </a:lnSpc>
            </a:pPr>
            <a:endParaRPr lang="en-US" sz="2884">
              <a:solidFill>
                <a:srgbClr val="000000"/>
              </a:solidFill>
              <a:latin typeface="Open Sans"/>
              <a:ea typeface="Open Sans"/>
              <a:cs typeface="Open Sans"/>
              <a:sym typeface="Open Sans"/>
            </a:endParaRPr>
          </a:p>
          <a:p>
            <a:pPr algn="just">
              <a:lnSpc>
                <a:spcPts val="4038"/>
              </a:lnSpc>
            </a:pPr>
            <a:r>
              <a:rPr lang="en-US" sz="2884" b="1">
                <a:solidFill>
                  <a:srgbClr val="000000"/>
                </a:solidFill>
                <a:latin typeface="Open Sans Bold"/>
                <a:ea typeface="Open Sans Bold"/>
                <a:cs typeface="Open Sans Bold"/>
                <a:sym typeface="Open Sans Bold"/>
              </a:rPr>
              <a:t>Limitaciones del Proyecto</a:t>
            </a:r>
          </a:p>
          <a:p>
            <a:pPr algn="just">
              <a:lnSpc>
                <a:spcPts val="4038"/>
              </a:lnSpc>
            </a:pPr>
            <a:endParaRPr lang="en-US" sz="2884" b="1">
              <a:solidFill>
                <a:srgbClr val="000000"/>
              </a:solidFill>
              <a:latin typeface="Open Sans Bold"/>
              <a:ea typeface="Open Sans Bold"/>
              <a:cs typeface="Open Sans Bold"/>
              <a:sym typeface="Open Sans Bold"/>
            </a:endParaRPr>
          </a:p>
          <a:p>
            <a:pPr marL="622751" lvl="1" indent="-311375" algn="just">
              <a:lnSpc>
                <a:spcPts val="4038"/>
              </a:lnSpc>
              <a:buFont typeface="Arial"/>
              <a:buChar char="•"/>
            </a:pPr>
            <a:r>
              <a:rPr lang="en-US" sz="2884">
                <a:solidFill>
                  <a:srgbClr val="000000"/>
                </a:solidFill>
                <a:latin typeface="Open Sans"/>
                <a:ea typeface="Open Sans"/>
                <a:cs typeface="Open Sans"/>
                <a:sym typeface="Open Sans"/>
              </a:rPr>
              <a:t>No incluye integración con sistemas de pago.</a:t>
            </a:r>
          </a:p>
          <a:p>
            <a:pPr marL="622751" lvl="1" indent="-311375" algn="just">
              <a:lnSpc>
                <a:spcPts val="4038"/>
              </a:lnSpc>
              <a:buFont typeface="Arial"/>
              <a:buChar char="•"/>
            </a:pPr>
            <a:r>
              <a:rPr lang="en-US" sz="2884">
                <a:solidFill>
                  <a:srgbClr val="000000"/>
                </a:solidFill>
                <a:latin typeface="Open Sans"/>
                <a:ea typeface="Open Sans"/>
                <a:cs typeface="Open Sans"/>
                <a:sym typeface="Open Sans"/>
              </a:rPr>
              <a:t>Se limita al control de acceso, sin gestión de clases o reservas.</a:t>
            </a:r>
          </a:p>
          <a:p>
            <a:pPr marL="622751" lvl="1" indent="-311375" algn="just">
              <a:lnSpc>
                <a:spcPts val="4038"/>
              </a:lnSpc>
              <a:buFont typeface="Arial"/>
              <a:buChar char="•"/>
            </a:pPr>
            <a:r>
              <a:rPr lang="en-US" sz="2884">
                <a:solidFill>
                  <a:srgbClr val="000000"/>
                </a:solidFill>
                <a:latin typeface="Open Sans"/>
                <a:ea typeface="Open Sans"/>
                <a:cs typeface="Open Sans"/>
                <a:sym typeface="Open Sans"/>
              </a:rPr>
              <a:t>No cuenta con aplicación móvil nativa; el sistema está diseñado como web responsive.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311325"/>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3"/>
              <a:stretch>
                <a:fillRect b="2"/>
              </a:stretch>
            </a:blipFill>
          </p:spPr>
          <p:txBody>
            <a:bodyPr/>
            <a:lstStyle/>
            <a:p>
              <a:endParaRPr lang="es-CL"/>
            </a:p>
          </p:txBody>
        </p:sp>
      </p:grpSp>
      <p:sp>
        <p:nvSpPr>
          <p:cNvPr id="4" name="AutoShape 4"/>
          <p:cNvSpPr/>
          <p:nvPr/>
        </p:nvSpPr>
        <p:spPr>
          <a:xfrm>
            <a:off x="-11906" y="1129897"/>
            <a:ext cx="6152238" cy="23812"/>
          </a:xfrm>
          <a:prstGeom prst="line">
            <a:avLst/>
          </a:prstGeom>
          <a:ln w="9525" cap="rnd">
            <a:solidFill>
              <a:srgbClr val="000000"/>
            </a:solidFill>
            <a:prstDash val="solid"/>
            <a:headEnd type="none" w="sm" len="sm"/>
            <a:tailEnd type="none" w="sm" len="sm"/>
          </a:ln>
        </p:spPr>
        <p:txBody>
          <a:bodyPr/>
          <a:lstStyle/>
          <a:p>
            <a:endParaRPr lang="es-CL"/>
          </a:p>
        </p:txBody>
      </p:sp>
      <p:sp>
        <p:nvSpPr>
          <p:cNvPr id="5" name="Freeform 5"/>
          <p:cNvSpPr/>
          <p:nvPr/>
        </p:nvSpPr>
        <p:spPr>
          <a:xfrm>
            <a:off x="1028700" y="2808872"/>
            <a:ext cx="5852010" cy="4873128"/>
          </a:xfrm>
          <a:custGeom>
            <a:avLst/>
            <a:gdLst/>
            <a:ahLst/>
            <a:cxnLst/>
            <a:rect l="l" t="t" r="r" b="b"/>
            <a:pathLst>
              <a:path w="5852010" h="4873128">
                <a:moveTo>
                  <a:pt x="0" y="0"/>
                </a:moveTo>
                <a:lnTo>
                  <a:pt x="5852010" y="0"/>
                </a:lnTo>
                <a:lnTo>
                  <a:pt x="5852010" y="4873128"/>
                </a:lnTo>
                <a:lnTo>
                  <a:pt x="0" y="4873128"/>
                </a:lnTo>
                <a:lnTo>
                  <a:pt x="0" y="0"/>
                </a:lnTo>
                <a:close/>
              </a:path>
            </a:pathLst>
          </a:custGeom>
          <a:blipFill>
            <a:blip r:embed="rId4"/>
            <a:stretch>
              <a:fillRect/>
            </a:stretch>
          </a:blipFill>
        </p:spPr>
        <p:txBody>
          <a:bodyPr/>
          <a:lstStyle/>
          <a:p>
            <a:endParaRPr lang="es-CL"/>
          </a:p>
        </p:txBody>
      </p:sp>
      <p:sp>
        <p:nvSpPr>
          <p:cNvPr id="6" name="TextBox 6"/>
          <p:cNvSpPr txBox="1"/>
          <p:nvPr/>
        </p:nvSpPr>
        <p:spPr>
          <a:xfrm>
            <a:off x="295722" y="54196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7" name="TextBox 7"/>
          <p:cNvSpPr txBox="1"/>
          <p:nvPr/>
        </p:nvSpPr>
        <p:spPr>
          <a:xfrm>
            <a:off x="91441" y="1177522"/>
            <a:ext cx="18105118" cy="800100"/>
          </a:xfrm>
          <a:prstGeom prst="rect">
            <a:avLst/>
          </a:prstGeom>
        </p:spPr>
        <p:txBody>
          <a:bodyPr lIns="0" tIns="0" rIns="0" bIns="0" rtlCol="0" anchor="t">
            <a:spAutoFit/>
          </a:bodyPr>
          <a:lstStyle/>
          <a:p>
            <a:pPr algn="ctr">
              <a:lnSpc>
                <a:spcPts val="5568"/>
              </a:lnSpc>
            </a:pPr>
            <a:r>
              <a:rPr lang="en-US" sz="4640" b="1">
                <a:solidFill>
                  <a:srgbClr val="000000"/>
                </a:solidFill>
                <a:latin typeface="Calibri (MS) Bold"/>
                <a:ea typeface="Calibri (MS) Bold"/>
                <a:cs typeface="Calibri (MS) Bold"/>
                <a:sym typeface="Calibri (MS) Bold"/>
              </a:rPr>
              <a:t>Metodología de trabajo para el desarrollo del proyecto</a:t>
            </a:r>
          </a:p>
        </p:txBody>
      </p:sp>
      <p:sp>
        <p:nvSpPr>
          <p:cNvPr id="8" name="TextBox 8"/>
          <p:cNvSpPr txBox="1"/>
          <p:nvPr/>
        </p:nvSpPr>
        <p:spPr>
          <a:xfrm>
            <a:off x="7014775" y="2742197"/>
            <a:ext cx="10206425" cy="5934075"/>
          </a:xfrm>
          <a:prstGeom prst="rect">
            <a:avLst/>
          </a:prstGeom>
        </p:spPr>
        <p:txBody>
          <a:bodyPr lIns="0" tIns="0" rIns="0" bIns="0" rtlCol="0" anchor="t">
            <a:spAutoFit/>
          </a:bodyPr>
          <a:lstStyle/>
          <a:p>
            <a:pPr algn="just">
              <a:lnSpc>
                <a:spcPts val="3359"/>
              </a:lnSpc>
            </a:pPr>
            <a:r>
              <a:rPr lang="en-US" sz="2799">
                <a:solidFill>
                  <a:srgbClr val="000000"/>
                </a:solidFill>
                <a:latin typeface="Calibri (MS)"/>
                <a:ea typeface="Calibri (MS)"/>
                <a:cs typeface="Calibri (MS)"/>
                <a:sym typeface="Calibri (MS)"/>
              </a:rPr>
              <a:t>El proyecto se desarrolló en un plazo de 10 semanas.</a:t>
            </a:r>
          </a:p>
          <a:p>
            <a:pPr algn="just">
              <a:lnSpc>
                <a:spcPts val="3359"/>
              </a:lnSpc>
            </a:pPr>
            <a:r>
              <a:rPr lang="en-US" sz="2799" b="1">
                <a:solidFill>
                  <a:srgbClr val="000000"/>
                </a:solidFill>
                <a:latin typeface="Calibri (MS) Bold"/>
                <a:ea typeface="Calibri (MS) Bold"/>
                <a:cs typeface="Calibri (MS) Bold"/>
                <a:sym typeface="Calibri (MS) Bold"/>
              </a:rPr>
              <a:t>Se planificaron 2 releases principales:</a:t>
            </a:r>
          </a:p>
          <a:p>
            <a:pPr algn="just">
              <a:lnSpc>
                <a:spcPts val="3359"/>
              </a:lnSpc>
            </a:pPr>
            <a:endParaRPr lang="en-US" sz="2799" b="1">
              <a:solidFill>
                <a:srgbClr val="000000"/>
              </a:solidFill>
              <a:latin typeface="Calibri (MS) Bold"/>
              <a:ea typeface="Calibri (MS) Bold"/>
              <a:cs typeface="Calibri (MS) Bold"/>
              <a:sym typeface="Calibri (MS) Bold"/>
            </a:endParaRPr>
          </a:p>
          <a:p>
            <a:pPr algn="just">
              <a:lnSpc>
                <a:spcPts val="3359"/>
              </a:lnSpc>
            </a:pPr>
            <a:r>
              <a:rPr lang="en-US" sz="2799" b="1">
                <a:solidFill>
                  <a:srgbClr val="000000"/>
                </a:solidFill>
                <a:latin typeface="Calibri (MS) Bold"/>
                <a:ea typeface="Calibri (MS) Bold"/>
                <a:cs typeface="Calibri (MS) Bold"/>
                <a:sym typeface="Calibri (MS) Bold"/>
              </a:rPr>
              <a:t>Release 1:</a:t>
            </a:r>
            <a:r>
              <a:rPr lang="en-US" sz="2799">
                <a:solidFill>
                  <a:srgbClr val="000000"/>
                </a:solidFill>
                <a:latin typeface="Calibri (MS)"/>
                <a:ea typeface="Calibri (MS)"/>
                <a:cs typeface="Calibri (MS)"/>
                <a:sym typeface="Calibri (MS)"/>
              </a:rPr>
              <a:t> </a:t>
            </a:r>
          </a:p>
          <a:p>
            <a:pPr algn="just">
              <a:lnSpc>
                <a:spcPts val="3359"/>
              </a:lnSpc>
            </a:pPr>
            <a:endParaRPr lang="en-US" sz="2799">
              <a:solidFill>
                <a:srgbClr val="000000"/>
              </a:solidFill>
              <a:latin typeface="Calibri (MS)"/>
              <a:ea typeface="Calibri (MS)"/>
              <a:cs typeface="Calibri (MS)"/>
              <a:sym typeface="Calibri (MS)"/>
            </a:endParaRPr>
          </a:p>
          <a:p>
            <a:pPr marL="604519" lvl="1" indent="-302260" algn="just">
              <a:lnSpc>
                <a:spcPts val="3359"/>
              </a:lnSpc>
              <a:buFont typeface="Arial"/>
              <a:buChar char="•"/>
            </a:pPr>
            <a:r>
              <a:rPr lang="en-US" sz="2799">
                <a:solidFill>
                  <a:srgbClr val="000000"/>
                </a:solidFill>
                <a:latin typeface="Calibri (MS)"/>
                <a:ea typeface="Calibri (MS)"/>
                <a:cs typeface="Calibri (MS)"/>
                <a:sym typeface="Calibri (MS)"/>
              </a:rPr>
              <a:t>Portal de Cliente: selección, registro, pago, dashboard </a:t>
            </a:r>
          </a:p>
          <a:p>
            <a:pPr marL="604519" lvl="1" indent="-302260" algn="just">
              <a:lnSpc>
                <a:spcPts val="3359"/>
              </a:lnSpc>
              <a:buFont typeface="Arial"/>
              <a:buChar char="•"/>
            </a:pPr>
            <a:r>
              <a:rPr lang="en-US" sz="2799">
                <a:solidFill>
                  <a:srgbClr val="000000"/>
                </a:solidFill>
                <a:latin typeface="Calibri (MS)"/>
                <a:ea typeface="Calibri (MS)"/>
                <a:cs typeface="Calibri (MS)"/>
                <a:sym typeface="Calibri (MS)"/>
              </a:rPr>
              <a:t>Portal de Colaboradores (enrolamiento)  </a:t>
            </a:r>
          </a:p>
          <a:p>
            <a:pPr marL="604519" lvl="1" indent="-302260" algn="just">
              <a:lnSpc>
                <a:spcPts val="3359"/>
              </a:lnSpc>
              <a:buFont typeface="Arial"/>
              <a:buChar char="•"/>
            </a:pPr>
            <a:r>
              <a:rPr lang="en-US" sz="2799">
                <a:solidFill>
                  <a:srgbClr val="000000"/>
                </a:solidFill>
                <a:latin typeface="Calibri (MS)"/>
                <a:ea typeface="Calibri (MS)"/>
                <a:cs typeface="Calibri (MS)"/>
                <a:sym typeface="Calibri (MS)"/>
              </a:rPr>
              <a:t>Control de acceso: Validación por reconocimiento facial en tiempo real integrado con torniquete para ingreso automático al gimnasio.</a:t>
            </a:r>
          </a:p>
          <a:p>
            <a:pPr algn="just">
              <a:lnSpc>
                <a:spcPts val="3359"/>
              </a:lnSpc>
            </a:pPr>
            <a:endParaRPr lang="en-US" sz="2799">
              <a:solidFill>
                <a:srgbClr val="000000"/>
              </a:solidFill>
              <a:latin typeface="Calibri (MS)"/>
              <a:ea typeface="Calibri (MS)"/>
              <a:cs typeface="Calibri (MS)"/>
              <a:sym typeface="Calibri (MS)"/>
            </a:endParaRPr>
          </a:p>
          <a:p>
            <a:pPr algn="just">
              <a:lnSpc>
                <a:spcPts val="3359"/>
              </a:lnSpc>
            </a:pPr>
            <a:r>
              <a:rPr lang="en-US" sz="2799" b="1">
                <a:solidFill>
                  <a:srgbClr val="000000"/>
                </a:solidFill>
                <a:latin typeface="Calibri (MS) Bold"/>
                <a:ea typeface="Calibri (MS) Bold"/>
                <a:cs typeface="Calibri (MS) Bold"/>
                <a:sym typeface="Calibri (MS) Bold"/>
              </a:rPr>
              <a:t>Release 2:</a:t>
            </a:r>
            <a:r>
              <a:rPr lang="en-US" sz="2799">
                <a:solidFill>
                  <a:srgbClr val="000000"/>
                </a:solidFill>
                <a:latin typeface="Calibri (MS)"/>
                <a:ea typeface="Calibri (MS)"/>
                <a:cs typeface="Calibri (MS)"/>
                <a:sym typeface="Calibri (MS)"/>
              </a:rPr>
              <a:t> administración, reportes de asistencia, Gestión de  horarios, personal y roles, venta presencial.</a:t>
            </a:r>
          </a:p>
          <a:p>
            <a:pPr algn="just">
              <a:lnSpc>
                <a:spcPts val="3359"/>
              </a:lnSpc>
              <a:spcBef>
                <a:spcPct val="0"/>
              </a:spcBef>
            </a:pPr>
            <a:endParaRPr lang="en-US" sz="2799">
              <a:solidFill>
                <a:srgbClr val="000000"/>
              </a:solidFill>
              <a:latin typeface="Calibri (MS)"/>
              <a:ea typeface="Calibri (MS)"/>
              <a:cs typeface="Calibri (MS)"/>
              <a:sym typeface="Calibri (MS)"/>
            </a:endParaRPr>
          </a:p>
        </p:txBody>
      </p:sp>
      <p:sp>
        <p:nvSpPr>
          <p:cNvPr id="9" name="TextBox 9"/>
          <p:cNvSpPr txBox="1"/>
          <p:nvPr/>
        </p:nvSpPr>
        <p:spPr>
          <a:xfrm>
            <a:off x="615172" y="9247772"/>
            <a:ext cx="14633638" cy="466725"/>
          </a:xfrm>
          <a:prstGeom prst="rect">
            <a:avLst/>
          </a:prstGeom>
        </p:spPr>
        <p:txBody>
          <a:bodyPr lIns="0" tIns="0" rIns="0" bIns="0" rtlCol="0" anchor="t">
            <a:spAutoFit/>
          </a:bodyPr>
          <a:lstStyle/>
          <a:p>
            <a:pPr marL="582930" lvl="1" indent="-291465" algn="l">
              <a:lnSpc>
                <a:spcPts val="3240"/>
              </a:lnSpc>
              <a:buFont typeface="Arial"/>
              <a:buChar char="•"/>
            </a:pPr>
            <a:r>
              <a:rPr lang="en-US" sz="2700" b="1">
                <a:solidFill>
                  <a:srgbClr val="000000"/>
                </a:solidFill>
                <a:latin typeface="Calibri (MS) Bold"/>
                <a:ea typeface="Calibri (MS) Bold"/>
                <a:cs typeface="Calibri (MS) Bold"/>
                <a:sym typeface="Calibri (MS) Bold"/>
              </a:rPr>
              <a:t>Eventos Scrum: </a:t>
            </a:r>
            <a:r>
              <a:rPr lang="en-US" sz="2700">
                <a:solidFill>
                  <a:srgbClr val="000000"/>
                </a:solidFill>
                <a:latin typeface="Calibri (MS)"/>
                <a:ea typeface="Calibri (MS)"/>
                <a:cs typeface="Calibri (MS)"/>
                <a:sym typeface="Calibri (MS)"/>
              </a:rPr>
              <a:t>Sprint Planning • Daily Scrum • Sprint Review • Sprint Retrospective</a:t>
            </a:r>
          </a:p>
        </p:txBody>
      </p:sp>
      <p:sp>
        <p:nvSpPr>
          <p:cNvPr id="10" name="TextBox 10"/>
          <p:cNvSpPr txBox="1"/>
          <p:nvPr/>
        </p:nvSpPr>
        <p:spPr>
          <a:xfrm>
            <a:off x="880644" y="8314322"/>
            <a:ext cx="13556726" cy="876300"/>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libri (MS) Bold"/>
                <a:ea typeface="Calibri (MS) Bold"/>
                <a:cs typeface="Calibri (MS) Bold"/>
                <a:sym typeface="Calibri (MS) Bold"/>
              </a:rPr>
              <a:t>Gestión del proyecto:</a:t>
            </a:r>
            <a:r>
              <a:rPr lang="en-US" sz="2700">
                <a:solidFill>
                  <a:srgbClr val="000000"/>
                </a:solidFill>
                <a:latin typeface="Calibri (MS)"/>
                <a:ea typeface="Calibri (MS)"/>
                <a:cs typeface="Calibri (MS)"/>
                <a:sym typeface="Calibri (MS)"/>
              </a:rPr>
              <a:t> Jira para backlog </a:t>
            </a:r>
          </a:p>
          <a:p>
            <a:pPr algn="l">
              <a:lnSpc>
                <a:spcPts val="3240"/>
              </a:lnSpc>
              <a:spcBef>
                <a:spcPct val="0"/>
              </a:spcBef>
            </a:pPr>
            <a:r>
              <a:rPr lang="en-US" sz="2700">
                <a:solidFill>
                  <a:srgbClr val="000000"/>
                </a:solidFill>
                <a:latin typeface="Calibri (MS)"/>
                <a:ea typeface="Calibri (MS)"/>
                <a:cs typeface="Calibri (MS)"/>
                <a:sym typeface="Calibri (MS)"/>
              </a:rPr>
              <a:t>• Total Story points : 63 pts • Velocidad: 12.6 pts/sprint • Sprints de 2 semanas   </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313087" y="0"/>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3"/>
              <a:stretch>
                <a:fillRect b="2"/>
              </a:stretch>
            </a:blipFill>
          </p:spPr>
          <p:txBody>
            <a:bodyPr/>
            <a:lstStyle/>
            <a:p>
              <a:endParaRPr lang="es-CL"/>
            </a:p>
          </p:txBody>
        </p:sp>
      </p:grpSp>
      <p:sp>
        <p:nvSpPr>
          <p:cNvPr id="4" name="AutoShape 4"/>
          <p:cNvSpPr/>
          <p:nvPr/>
        </p:nvSpPr>
        <p:spPr>
          <a:xfrm>
            <a:off x="18" y="725662"/>
            <a:ext cx="6152238" cy="23812"/>
          </a:xfrm>
          <a:prstGeom prst="line">
            <a:avLst/>
          </a:prstGeom>
          <a:ln w="9525" cap="rnd">
            <a:solidFill>
              <a:srgbClr val="000000"/>
            </a:solidFill>
            <a:prstDash val="solid"/>
            <a:headEnd type="none" w="sm" len="sm"/>
            <a:tailEnd type="none" w="sm" len="sm"/>
          </a:ln>
        </p:spPr>
        <p:txBody>
          <a:bodyPr/>
          <a:lstStyle/>
          <a:p>
            <a:endParaRPr lang="es-CL"/>
          </a:p>
        </p:txBody>
      </p:sp>
      <p:sp>
        <p:nvSpPr>
          <p:cNvPr id="5" name="Freeform 5"/>
          <p:cNvSpPr/>
          <p:nvPr/>
        </p:nvSpPr>
        <p:spPr>
          <a:xfrm>
            <a:off x="2419097" y="1028700"/>
            <a:ext cx="14216200" cy="9258300"/>
          </a:xfrm>
          <a:custGeom>
            <a:avLst/>
            <a:gdLst/>
            <a:ahLst/>
            <a:cxnLst/>
            <a:rect l="l" t="t" r="r" b="b"/>
            <a:pathLst>
              <a:path w="14216200" h="9258300">
                <a:moveTo>
                  <a:pt x="0" y="0"/>
                </a:moveTo>
                <a:lnTo>
                  <a:pt x="14216199" y="0"/>
                </a:lnTo>
                <a:lnTo>
                  <a:pt x="14216199" y="9258300"/>
                </a:lnTo>
                <a:lnTo>
                  <a:pt x="0" y="9258300"/>
                </a:lnTo>
                <a:lnTo>
                  <a:pt x="0" y="0"/>
                </a:lnTo>
                <a:close/>
              </a:path>
            </a:pathLst>
          </a:custGeom>
          <a:blipFill>
            <a:blip r:embed="rId4"/>
            <a:stretch>
              <a:fillRect/>
            </a:stretch>
          </a:blipFill>
        </p:spPr>
        <p:txBody>
          <a:bodyPr/>
          <a:lstStyle/>
          <a:p>
            <a:endParaRPr lang="es-CL"/>
          </a:p>
        </p:txBody>
      </p:sp>
      <p:sp>
        <p:nvSpPr>
          <p:cNvPr id="6" name="TextBox 6"/>
          <p:cNvSpPr txBox="1"/>
          <p:nvPr/>
        </p:nvSpPr>
        <p:spPr>
          <a:xfrm>
            <a:off x="182882" y="254175"/>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sp>
        <p:nvSpPr>
          <p:cNvPr id="7" name="TextBox 7"/>
          <p:cNvSpPr txBox="1"/>
          <p:nvPr/>
        </p:nvSpPr>
        <p:spPr>
          <a:xfrm>
            <a:off x="-598355" y="71329"/>
            <a:ext cx="17484022" cy="794317"/>
          </a:xfrm>
          <a:prstGeom prst="rect">
            <a:avLst/>
          </a:prstGeom>
        </p:spPr>
        <p:txBody>
          <a:bodyPr lIns="0" tIns="0" rIns="0" bIns="0" rtlCol="0" anchor="t">
            <a:spAutoFit/>
          </a:bodyPr>
          <a:lstStyle/>
          <a:p>
            <a:pPr algn="ctr">
              <a:lnSpc>
                <a:spcPts val="5562"/>
              </a:lnSpc>
            </a:pPr>
            <a:r>
              <a:rPr lang="en-US" sz="4635" b="1">
                <a:solidFill>
                  <a:srgbClr val="000000"/>
                </a:solidFill>
                <a:latin typeface="Calibri (MS) Bold"/>
                <a:ea typeface="Calibri (MS) Bold"/>
                <a:cs typeface="Calibri (MS) Bold"/>
                <a:sym typeface="Calibri (MS) Bold"/>
              </a:rPr>
              <a:t>Release Plan del desarrollo del proyecto</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575891" y="0"/>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3"/>
              <a:stretch>
                <a:fillRect b="2"/>
              </a:stretch>
            </a:blipFill>
          </p:spPr>
          <p:txBody>
            <a:bodyPr/>
            <a:lstStyle/>
            <a:p>
              <a:endParaRPr lang="es-CL"/>
            </a:p>
          </p:txBody>
        </p:sp>
      </p:grpSp>
      <p:sp>
        <p:nvSpPr>
          <p:cNvPr id="4" name="AutoShape 4"/>
          <p:cNvSpPr/>
          <p:nvPr/>
        </p:nvSpPr>
        <p:spPr>
          <a:xfrm>
            <a:off x="18" y="773561"/>
            <a:ext cx="6152238" cy="23812"/>
          </a:xfrm>
          <a:prstGeom prst="line">
            <a:avLst/>
          </a:prstGeom>
          <a:ln w="9525" cap="rnd">
            <a:solidFill>
              <a:srgbClr val="000000"/>
            </a:solidFill>
            <a:prstDash val="solid"/>
            <a:headEnd type="none" w="sm" len="sm"/>
            <a:tailEnd type="none" w="sm" len="sm"/>
          </a:ln>
        </p:spPr>
        <p:txBody>
          <a:bodyPr/>
          <a:lstStyle/>
          <a:p>
            <a:endParaRPr lang="es-CL"/>
          </a:p>
        </p:txBody>
      </p:sp>
      <p:sp>
        <p:nvSpPr>
          <p:cNvPr id="6" name="TextBox 6"/>
          <p:cNvSpPr txBox="1"/>
          <p:nvPr/>
        </p:nvSpPr>
        <p:spPr>
          <a:xfrm>
            <a:off x="873669" y="678311"/>
            <a:ext cx="18105118" cy="809625"/>
          </a:xfrm>
          <a:prstGeom prst="rect">
            <a:avLst/>
          </a:prstGeom>
        </p:spPr>
        <p:txBody>
          <a:bodyPr lIns="0" tIns="0" rIns="0" bIns="0" rtlCol="0" anchor="t">
            <a:spAutoFit/>
          </a:bodyPr>
          <a:lstStyle/>
          <a:p>
            <a:pPr algn="ctr">
              <a:lnSpc>
                <a:spcPts val="5676"/>
              </a:lnSpc>
            </a:pPr>
            <a:r>
              <a:rPr lang="en-US" sz="4730" b="1">
                <a:solidFill>
                  <a:srgbClr val="000000"/>
                </a:solidFill>
                <a:latin typeface="Calibri (MS) Bold"/>
                <a:ea typeface="Calibri (MS) Bold"/>
                <a:cs typeface="Calibri (MS) Bold"/>
                <a:sym typeface="Calibri (MS) Bold"/>
              </a:rPr>
              <a:t>Arquitectura del software</a:t>
            </a:r>
          </a:p>
        </p:txBody>
      </p:sp>
      <p:sp>
        <p:nvSpPr>
          <p:cNvPr id="7" name="TextBox 7"/>
          <p:cNvSpPr txBox="1"/>
          <p:nvPr/>
        </p:nvSpPr>
        <p:spPr>
          <a:xfrm>
            <a:off x="339967" y="318742"/>
            <a:ext cx="18105118" cy="466725"/>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“FitPass”</a:t>
            </a:r>
          </a:p>
        </p:txBody>
      </p:sp>
      <p:pic>
        <p:nvPicPr>
          <p:cNvPr id="9" name="Imagen 8">
            <a:extLst>
              <a:ext uri="{FF2B5EF4-FFF2-40B4-BE49-F238E27FC236}">
                <a16:creationId xmlns:a16="http://schemas.microsoft.com/office/drawing/2014/main" id="{C7B916BB-DA8E-5825-48CA-009FDAD31FA2}"/>
              </a:ext>
            </a:extLst>
          </p:cNvPr>
          <p:cNvPicPr>
            <a:picLocks noChangeAspect="1"/>
          </p:cNvPicPr>
          <p:nvPr/>
        </p:nvPicPr>
        <p:blipFill>
          <a:blip r:embed="rId4"/>
          <a:stretch>
            <a:fillRect/>
          </a:stretch>
        </p:blipFill>
        <p:spPr>
          <a:xfrm>
            <a:off x="4290771" y="1323899"/>
            <a:ext cx="9706458" cy="8931011"/>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58228" y="141630"/>
            <a:ext cx="4712109" cy="1178028"/>
            <a:chOff x="0" y="0"/>
            <a:chExt cx="6282812" cy="1570704"/>
          </a:xfrm>
        </p:grpSpPr>
        <p:sp>
          <p:nvSpPr>
            <p:cNvPr id="3" name="Freeform 3" descr="EscuelaIT Duoc UC - Escuela de Informática y Telecomunicaciones Duoc UC - Duoc  UC | LinkedIn"/>
            <p:cNvSpPr/>
            <p:nvPr/>
          </p:nvSpPr>
          <p:spPr>
            <a:xfrm>
              <a:off x="0" y="0"/>
              <a:ext cx="6282817" cy="1570736"/>
            </a:xfrm>
            <a:custGeom>
              <a:avLst/>
              <a:gdLst/>
              <a:ahLst/>
              <a:cxnLst/>
              <a:rect l="l" t="t" r="r" b="b"/>
              <a:pathLst>
                <a:path w="6282817" h="1570736">
                  <a:moveTo>
                    <a:pt x="0" y="0"/>
                  </a:moveTo>
                  <a:lnTo>
                    <a:pt x="6282817" y="0"/>
                  </a:lnTo>
                  <a:lnTo>
                    <a:pt x="6282817" y="1570736"/>
                  </a:lnTo>
                  <a:lnTo>
                    <a:pt x="0" y="1570736"/>
                  </a:lnTo>
                  <a:lnTo>
                    <a:pt x="0" y="0"/>
                  </a:lnTo>
                  <a:close/>
                </a:path>
              </a:pathLst>
            </a:custGeom>
            <a:blipFill>
              <a:blip r:embed="rId3"/>
              <a:stretch>
                <a:fillRect b="2"/>
              </a:stretch>
            </a:blipFill>
          </p:spPr>
          <p:txBody>
            <a:bodyPr/>
            <a:lstStyle/>
            <a:p>
              <a:endParaRPr lang="es-CL"/>
            </a:p>
          </p:txBody>
        </p:sp>
      </p:grpSp>
      <p:sp>
        <p:nvSpPr>
          <p:cNvPr id="4" name="AutoShape 4"/>
          <p:cNvSpPr/>
          <p:nvPr/>
        </p:nvSpPr>
        <p:spPr>
          <a:xfrm>
            <a:off x="18" y="905101"/>
            <a:ext cx="6152238" cy="23812"/>
          </a:xfrm>
          <a:prstGeom prst="line">
            <a:avLst/>
          </a:prstGeom>
          <a:ln w="9525" cap="rnd">
            <a:solidFill>
              <a:srgbClr val="000000"/>
            </a:solidFill>
            <a:prstDash val="solid"/>
            <a:headEnd type="none" w="sm" len="sm"/>
            <a:tailEnd type="none" w="sm" len="sm"/>
          </a:ln>
        </p:spPr>
        <p:txBody>
          <a:bodyPr/>
          <a:lstStyle/>
          <a:p>
            <a:endParaRPr lang="es-CL"/>
          </a:p>
        </p:txBody>
      </p:sp>
      <p:sp>
        <p:nvSpPr>
          <p:cNvPr id="5" name="Freeform 5"/>
          <p:cNvSpPr/>
          <p:nvPr/>
        </p:nvSpPr>
        <p:spPr>
          <a:xfrm>
            <a:off x="3937841" y="1505696"/>
            <a:ext cx="10820881" cy="8781304"/>
          </a:xfrm>
          <a:custGeom>
            <a:avLst/>
            <a:gdLst/>
            <a:ahLst/>
            <a:cxnLst/>
            <a:rect l="l" t="t" r="r" b="b"/>
            <a:pathLst>
              <a:path w="10820881" h="8781304">
                <a:moveTo>
                  <a:pt x="0" y="0"/>
                </a:moveTo>
                <a:lnTo>
                  <a:pt x="10820881" y="0"/>
                </a:lnTo>
                <a:lnTo>
                  <a:pt x="10820881" y="8781304"/>
                </a:lnTo>
                <a:lnTo>
                  <a:pt x="0" y="8781304"/>
                </a:lnTo>
                <a:lnTo>
                  <a:pt x="0" y="0"/>
                </a:lnTo>
                <a:close/>
              </a:path>
            </a:pathLst>
          </a:custGeom>
          <a:blipFill>
            <a:blip r:embed="rId4"/>
            <a:stretch>
              <a:fillRect/>
            </a:stretch>
          </a:blipFill>
        </p:spPr>
        <p:txBody>
          <a:bodyPr/>
          <a:lstStyle/>
          <a:p>
            <a:endParaRPr lang="es-CL"/>
          </a:p>
        </p:txBody>
      </p:sp>
      <p:sp>
        <p:nvSpPr>
          <p:cNvPr id="6" name="TextBox 6"/>
          <p:cNvSpPr txBox="1"/>
          <p:nvPr/>
        </p:nvSpPr>
        <p:spPr>
          <a:xfrm>
            <a:off x="295722" y="380631"/>
            <a:ext cx="18105118" cy="519708"/>
          </a:xfrm>
          <a:prstGeom prst="rect">
            <a:avLst/>
          </a:prstGeom>
        </p:spPr>
        <p:txBody>
          <a:bodyPr lIns="0" tIns="0" rIns="0" bIns="0" rtlCol="0" anchor="t">
            <a:spAutoFit/>
          </a:bodyPr>
          <a:lstStyle/>
          <a:p>
            <a:pPr algn="l">
              <a:lnSpc>
                <a:spcPts val="3240"/>
              </a:lnSpc>
            </a:pPr>
            <a:r>
              <a:rPr lang="en-US" sz="2700">
                <a:solidFill>
                  <a:srgbClr val="767171"/>
                </a:solidFill>
                <a:latin typeface="Calibri (MS)"/>
                <a:ea typeface="Calibri (MS)"/>
                <a:cs typeface="Calibri (MS)"/>
                <a:sym typeface="Calibri (MS)"/>
              </a:rPr>
              <a:t>PROYECTO “NOMBRE DEL PROYECTO”</a:t>
            </a:r>
          </a:p>
        </p:txBody>
      </p:sp>
      <p:sp>
        <p:nvSpPr>
          <p:cNvPr id="7" name="TextBox 7"/>
          <p:cNvSpPr txBox="1"/>
          <p:nvPr/>
        </p:nvSpPr>
        <p:spPr>
          <a:xfrm>
            <a:off x="91441" y="867221"/>
            <a:ext cx="18105118" cy="809625"/>
          </a:xfrm>
          <a:prstGeom prst="rect">
            <a:avLst/>
          </a:prstGeom>
        </p:spPr>
        <p:txBody>
          <a:bodyPr lIns="0" tIns="0" rIns="0" bIns="0" rtlCol="0" anchor="t">
            <a:spAutoFit/>
          </a:bodyPr>
          <a:lstStyle/>
          <a:p>
            <a:pPr algn="ctr">
              <a:lnSpc>
                <a:spcPts val="5676"/>
              </a:lnSpc>
            </a:pPr>
            <a:r>
              <a:rPr lang="en-US" sz="4730" b="1">
                <a:solidFill>
                  <a:srgbClr val="000000"/>
                </a:solidFill>
                <a:latin typeface="Calibri (MS) Bold"/>
                <a:ea typeface="Calibri (MS) Bold"/>
                <a:cs typeface="Calibri (MS) Bold"/>
                <a:sym typeface="Calibri (MS) Bold"/>
              </a:rPr>
              <a:t>Modelo de datos</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1293</Words>
  <Application>Microsoft Office PowerPoint</Application>
  <PresentationFormat>Personalizado</PresentationFormat>
  <Paragraphs>145</Paragraphs>
  <Slides>14</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14</vt:i4>
      </vt:variant>
    </vt:vector>
  </HeadingPairs>
  <TitlesOfParts>
    <vt:vector size="21" baseType="lpstr">
      <vt:lpstr>Calibri (MS) Bold</vt:lpstr>
      <vt:lpstr>Calibri</vt:lpstr>
      <vt:lpstr>Arial</vt:lpstr>
      <vt:lpstr>Open Sans Bold</vt:lpstr>
      <vt:lpstr>Calibri (MS)</vt:lpstr>
      <vt:lpstr>Open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Final del Proyecto (Español)</dc:title>
  <cp:lastModifiedBy>JOHANNA . FUHROP POBLETE</cp:lastModifiedBy>
  <cp:revision>3</cp:revision>
  <dcterms:created xsi:type="dcterms:W3CDTF">2006-08-16T00:00:00Z</dcterms:created>
  <dcterms:modified xsi:type="dcterms:W3CDTF">2025-12-06T02:47:29Z</dcterms:modified>
  <dc:identifier>DAG2ARbeAnk</dc:identifier>
</cp:coreProperties>
</file>